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21"/>
  </p:notes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  <p:sldId id="263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73" r:id="rId18"/>
    <p:sldId id="269" r:id="rId19"/>
    <p:sldId id="276" r:id="rId20"/>
  </p:sldIdLst>
  <p:sldSz cx="18288000" cy="10287000"/>
  <p:notesSz cx="6858000" cy="9144000"/>
  <p:embeddedFontLst>
    <p:embeddedFont>
      <p:font typeface="Montserrat" panose="00000500000000000000" pitchFamily="2" charset="-93"/>
      <p:regular r:id="rId22"/>
      <p:bold r:id="rId23"/>
      <p:italic r:id="rId24"/>
      <p:boldItalic r:id="rId25"/>
    </p:embeddedFont>
    <p:embeddedFont>
      <p:font typeface="Montserrat SemiBold" panose="00000700000000000000" pitchFamily="2" charset="-93"/>
      <p:regular r:id="rId26"/>
      <p:bold r:id="rId27"/>
      <p:italic r:id="rId28"/>
      <p:boldItalic r:id="rId29"/>
    </p:embeddedFont>
    <p:embeddedFont>
      <p:font typeface="Russo One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B60ECF-5DB0-496D-A3A8-7A4DB739A3A8}">
  <a:tblStyle styleId="{68B60ECF-5DB0-496D-A3A8-7A4DB739A3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29" y="11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12EA46BA-0CEB-33B8-245B-5782B3849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5:notes">
            <a:extLst>
              <a:ext uri="{FF2B5EF4-FFF2-40B4-BE49-F238E27FC236}">
                <a16:creationId xmlns:a16="http://schemas.microsoft.com/office/drawing/2014/main" id="{477B195E-83D4-C17C-A247-14D0C97C3D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5:notes">
            <a:extLst>
              <a:ext uri="{FF2B5EF4-FFF2-40B4-BE49-F238E27FC236}">
                <a16:creationId xmlns:a16="http://schemas.microsoft.com/office/drawing/2014/main" id="{521B4C95-5167-2D42-103E-76D120AAD7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1163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4ADC324C-20E8-974E-ABAF-82390906D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>
            <a:extLst>
              <a:ext uri="{FF2B5EF4-FFF2-40B4-BE49-F238E27FC236}">
                <a16:creationId xmlns:a16="http://schemas.microsoft.com/office/drawing/2014/main" id="{19DBCA88-3E93-AA5C-5442-489AC960E4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1:notes">
            <a:extLst>
              <a:ext uri="{FF2B5EF4-FFF2-40B4-BE49-F238E27FC236}">
                <a16:creationId xmlns:a16="http://schemas.microsoft.com/office/drawing/2014/main" id="{E9E3BA59-D00C-2C22-8F98-C290263979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2209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9A40B3DD-4FAB-E05B-5688-19DBE1D91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>
            <a:extLst>
              <a:ext uri="{FF2B5EF4-FFF2-40B4-BE49-F238E27FC236}">
                <a16:creationId xmlns:a16="http://schemas.microsoft.com/office/drawing/2014/main" id="{64E97A5E-2247-1B8E-67BB-FFA50EC421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1:notes">
            <a:extLst>
              <a:ext uri="{FF2B5EF4-FFF2-40B4-BE49-F238E27FC236}">
                <a16:creationId xmlns:a16="http://schemas.microsoft.com/office/drawing/2014/main" id="{309490E1-E052-84D3-C939-69E189DC24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4364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07EDDCC6-8B8B-1843-528F-4613B5816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>
            <a:extLst>
              <a:ext uri="{FF2B5EF4-FFF2-40B4-BE49-F238E27FC236}">
                <a16:creationId xmlns:a16="http://schemas.microsoft.com/office/drawing/2014/main" id="{49C5A878-CFF2-C3E6-2CAC-C09BDA134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1:notes">
            <a:extLst>
              <a:ext uri="{FF2B5EF4-FFF2-40B4-BE49-F238E27FC236}">
                <a16:creationId xmlns:a16="http://schemas.microsoft.com/office/drawing/2014/main" id="{5416E505-1C6F-9523-208A-8E7ACE9FC3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2658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CAB0C199-14E5-7903-7B49-9B5F4514C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>
            <a:extLst>
              <a:ext uri="{FF2B5EF4-FFF2-40B4-BE49-F238E27FC236}">
                <a16:creationId xmlns:a16="http://schemas.microsoft.com/office/drawing/2014/main" id="{1372FDE4-8C0C-BAD1-C41A-41F9DC67A6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1:notes">
            <a:extLst>
              <a:ext uri="{FF2B5EF4-FFF2-40B4-BE49-F238E27FC236}">
                <a16:creationId xmlns:a16="http://schemas.microsoft.com/office/drawing/2014/main" id="{5B544C47-AFB7-8F45-80EC-9880EE2F04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8433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E61C3C1C-DBD9-529A-1E88-AABE58DB9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>
            <a:extLst>
              <a:ext uri="{FF2B5EF4-FFF2-40B4-BE49-F238E27FC236}">
                <a16:creationId xmlns:a16="http://schemas.microsoft.com/office/drawing/2014/main" id="{8F86C1CC-033E-6023-65F2-D2D9EA8D7B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1:notes">
            <a:extLst>
              <a:ext uri="{FF2B5EF4-FFF2-40B4-BE49-F238E27FC236}">
                <a16:creationId xmlns:a16="http://schemas.microsoft.com/office/drawing/2014/main" id="{4B4E55C5-DB31-CC71-B483-2D383E2ED0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2188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F55A61C2-EBE8-B7FC-26C2-6B19F891E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>
            <a:extLst>
              <a:ext uri="{FF2B5EF4-FFF2-40B4-BE49-F238E27FC236}">
                <a16:creationId xmlns:a16="http://schemas.microsoft.com/office/drawing/2014/main" id="{FB0C0B5D-A7A5-08B3-9675-E8E836838F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1:notes">
            <a:extLst>
              <a:ext uri="{FF2B5EF4-FFF2-40B4-BE49-F238E27FC236}">
                <a16:creationId xmlns:a16="http://schemas.microsoft.com/office/drawing/2014/main" id="{9840C902-1AD1-7761-0AC5-04D7CA633B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6189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25BDD6D4-B078-1798-FB4A-CB409AB64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5:notes">
            <a:extLst>
              <a:ext uri="{FF2B5EF4-FFF2-40B4-BE49-F238E27FC236}">
                <a16:creationId xmlns:a16="http://schemas.microsoft.com/office/drawing/2014/main" id="{4EBE7A23-738C-45F5-B4BC-A148A94A56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5:notes">
            <a:extLst>
              <a:ext uri="{FF2B5EF4-FFF2-40B4-BE49-F238E27FC236}">
                <a16:creationId xmlns:a16="http://schemas.microsoft.com/office/drawing/2014/main" id="{0A1D29A0-E252-E434-0946-19D2C3D519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2647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ctrTitle"/>
          </p:nvPr>
        </p:nvSpPr>
        <p:spPr>
          <a:xfrm>
            <a:off x="2460900" y="905600"/>
            <a:ext cx="12923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3700550" y="2147000"/>
            <a:ext cx="10322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Montserrat"/>
              <a:buNone/>
              <a:defRPr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>
            <a:spLocks noGrp="1"/>
          </p:cNvSpPr>
          <p:nvPr>
            <p:ph type="title"/>
          </p:nvPr>
        </p:nvSpPr>
        <p:spPr>
          <a:xfrm>
            <a:off x="3243075" y="1093300"/>
            <a:ext cx="1206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3562150" y="36423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6pPr>
            <a:lvl7pPr marL="3200400" lvl="6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7pPr>
            <a:lvl8pPr marL="3657600" lvl="7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8pPr>
            <a:lvl9pPr marL="4114800" lvl="8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title"/>
          </p:nvPr>
        </p:nvSpPr>
        <p:spPr>
          <a:xfrm>
            <a:off x="5257802" y="1168375"/>
            <a:ext cx="83271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body" idx="1"/>
          </p:nvPr>
        </p:nvSpPr>
        <p:spPr>
          <a:xfrm>
            <a:off x="5257800" y="4675450"/>
            <a:ext cx="10590600" cy="30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>
            <a:spLocks noGrp="1"/>
          </p:cNvSpPr>
          <p:nvPr>
            <p:ph type="title"/>
          </p:nvPr>
        </p:nvSpPr>
        <p:spPr>
          <a:xfrm>
            <a:off x="3109800" y="1169500"/>
            <a:ext cx="1206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4838525" y="37584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2"/>
          </p:nvPr>
        </p:nvSpPr>
        <p:spPr>
          <a:xfrm>
            <a:off x="9029525" y="37584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471675" y="1169500"/>
            <a:ext cx="1206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>
            <a:spLocks noGrp="1"/>
          </p:cNvSpPr>
          <p:nvPr>
            <p:ph type="title"/>
          </p:nvPr>
        </p:nvSpPr>
        <p:spPr>
          <a:xfrm>
            <a:off x="1337913" y="2399975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>
            <a:spLocks noGrp="1"/>
          </p:cNvSpPr>
          <p:nvPr>
            <p:ph type="pic" idx="2"/>
          </p:nvPr>
        </p:nvSpPr>
        <p:spPr>
          <a:xfrm>
            <a:off x="9256879" y="2122900"/>
            <a:ext cx="7474800" cy="56061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8"/>
          <p:cNvSpPr txBox="1">
            <a:spLocks noGrp="1"/>
          </p:cNvSpPr>
          <p:nvPr>
            <p:ph type="body" idx="1"/>
          </p:nvPr>
        </p:nvSpPr>
        <p:spPr>
          <a:xfrm>
            <a:off x="1516438" y="426388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471675" y="1169500"/>
            <a:ext cx="1206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usso One"/>
              <a:buNone/>
              <a:defRPr sz="440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31525" y="31717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 i="0" u="none" strike="noStrike" cap="none">
                <a:solidFill>
                  <a:schemeClr val="lt1"/>
                </a:solidFill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 sz="2800" i="0" u="none" strike="noStrike" cap="none">
                <a:solidFill>
                  <a:schemeClr val="lt1"/>
                </a:solidFill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 i="0" u="none" strike="noStrike" cap="none">
                <a:solidFill>
                  <a:schemeClr val="lt1"/>
                </a:solidFill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 i="0" u="none" strike="noStrike" cap="none">
                <a:solidFill>
                  <a:schemeClr val="lt1"/>
                </a:solidFill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 i="0" u="none" strike="noStrike" cap="none">
                <a:solidFill>
                  <a:schemeClr val="lt1"/>
                </a:solidFill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9"/>
          <p:cNvGrpSpPr/>
          <p:nvPr/>
        </p:nvGrpSpPr>
        <p:grpSpPr>
          <a:xfrm rot="-2699999">
            <a:off x="7027476" y="-6174945"/>
            <a:ext cx="6881930" cy="22187952"/>
            <a:chOff x="0" y="-47625"/>
            <a:chExt cx="1493538" cy="4815298"/>
          </a:xfrm>
        </p:grpSpPr>
        <p:sp>
          <p:nvSpPr>
            <p:cNvPr id="33" name="Google Shape;33;p9"/>
            <p:cNvSpPr/>
            <p:nvPr/>
          </p:nvSpPr>
          <p:spPr>
            <a:xfrm>
              <a:off x="0" y="0"/>
              <a:ext cx="1493538" cy="4767673"/>
            </a:xfrm>
            <a:custGeom>
              <a:avLst/>
              <a:gdLst/>
              <a:ahLst/>
              <a:cxnLst/>
              <a:rect l="l" t="t" r="r" b="b"/>
              <a:pathLst>
                <a:path w="1493538" h="4767673" extrusionOk="0">
                  <a:moveTo>
                    <a:pt x="0" y="0"/>
                  </a:moveTo>
                  <a:lnTo>
                    <a:pt x="1493538" y="0"/>
                  </a:lnTo>
                  <a:lnTo>
                    <a:pt x="1493538" y="4767673"/>
                  </a:lnTo>
                  <a:lnTo>
                    <a:pt x="0" y="4767673"/>
                  </a:lnTo>
                  <a:close/>
                </a:path>
              </a:pathLst>
            </a:custGeom>
            <a:gradFill>
              <a:gsLst>
                <a:gs pos="0">
                  <a:srgbClr val="092AB9"/>
                </a:gs>
                <a:gs pos="50000">
                  <a:srgbClr val="6558FB"/>
                </a:gs>
                <a:gs pos="100000">
                  <a:srgbClr val="6558F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650" tIns="61650" rIns="61650" bIns="6165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9"/>
          <p:cNvSpPr txBox="1"/>
          <p:nvPr/>
        </p:nvSpPr>
        <p:spPr>
          <a:xfrm>
            <a:off x="-167046" y="-1575476"/>
            <a:ext cx="5212759" cy="5588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" name="Google Shape;41;p9"/>
          <p:cNvGrpSpPr/>
          <p:nvPr/>
        </p:nvGrpSpPr>
        <p:grpSpPr>
          <a:xfrm rot="-2699999">
            <a:off x="-509570" y="-1824507"/>
            <a:ext cx="8354667" cy="20911580"/>
            <a:chOff x="0" y="-47625"/>
            <a:chExt cx="1813156" cy="4538296"/>
          </a:xfrm>
        </p:grpSpPr>
        <p:sp>
          <p:nvSpPr>
            <p:cNvPr id="42" name="Google Shape;42;p9"/>
            <p:cNvSpPr/>
            <p:nvPr/>
          </p:nvSpPr>
          <p:spPr>
            <a:xfrm>
              <a:off x="0" y="0"/>
              <a:ext cx="1813156" cy="4490671"/>
            </a:xfrm>
            <a:custGeom>
              <a:avLst/>
              <a:gdLst/>
              <a:ahLst/>
              <a:cxnLst/>
              <a:rect l="l" t="t" r="r" b="b"/>
              <a:pathLst>
                <a:path w="1813156" h="4490671" extrusionOk="0">
                  <a:moveTo>
                    <a:pt x="0" y="0"/>
                  </a:moveTo>
                  <a:lnTo>
                    <a:pt x="1813156" y="0"/>
                  </a:lnTo>
                  <a:lnTo>
                    <a:pt x="1813156" y="4490671"/>
                  </a:lnTo>
                  <a:lnTo>
                    <a:pt x="0" y="4490671"/>
                  </a:lnTo>
                  <a:close/>
                </a:path>
              </a:pathLst>
            </a:custGeom>
            <a:gradFill>
              <a:gsLst>
                <a:gs pos="0">
                  <a:srgbClr val="092AB9"/>
                </a:gs>
                <a:gs pos="100000">
                  <a:srgbClr val="0920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3" name="Google Shape;43;p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650" tIns="61650" rIns="61650" bIns="6165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9"/>
          <p:cNvGrpSpPr/>
          <p:nvPr/>
        </p:nvGrpSpPr>
        <p:grpSpPr>
          <a:xfrm rot="8100000">
            <a:off x="14762157" y="-5695837"/>
            <a:ext cx="6818075" cy="17553739"/>
            <a:chOff x="0" y="-47625"/>
            <a:chExt cx="1479680" cy="3809567"/>
          </a:xfrm>
        </p:grpSpPr>
        <p:sp>
          <p:nvSpPr>
            <p:cNvPr id="45" name="Google Shape;45;p9"/>
            <p:cNvSpPr/>
            <p:nvPr/>
          </p:nvSpPr>
          <p:spPr>
            <a:xfrm>
              <a:off x="0" y="0"/>
              <a:ext cx="1479680" cy="3761942"/>
            </a:xfrm>
            <a:custGeom>
              <a:avLst/>
              <a:gdLst/>
              <a:ahLst/>
              <a:cxnLst/>
              <a:rect l="l" t="t" r="r" b="b"/>
              <a:pathLst>
                <a:path w="1479680" h="3761942" extrusionOk="0">
                  <a:moveTo>
                    <a:pt x="0" y="0"/>
                  </a:moveTo>
                  <a:lnTo>
                    <a:pt x="1479680" y="0"/>
                  </a:lnTo>
                  <a:lnTo>
                    <a:pt x="1479680" y="3761942"/>
                  </a:lnTo>
                  <a:lnTo>
                    <a:pt x="0" y="3761942"/>
                  </a:lnTo>
                  <a:close/>
                </a:path>
              </a:pathLst>
            </a:custGeom>
            <a:gradFill>
              <a:gsLst>
                <a:gs pos="0">
                  <a:srgbClr val="2CD9CB"/>
                </a:gs>
                <a:gs pos="50000">
                  <a:srgbClr val="2CD9CB"/>
                </a:gs>
                <a:gs pos="100000">
                  <a:srgbClr val="566FF1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6" name="Google Shape;46;p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650" tIns="61650" rIns="61650" bIns="6165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9"/>
          <p:cNvSpPr/>
          <p:nvPr/>
        </p:nvSpPr>
        <p:spPr>
          <a:xfrm>
            <a:off x="9144000" y="-1209665"/>
            <a:ext cx="12139813" cy="13414158"/>
          </a:xfrm>
          <a:custGeom>
            <a:avLst/>
            <a:gdLst/>
            <a:ahLst/>
            <a:cxnLst/>
            <a:rect l="l" t="t" r="r" b="b"/>
            <a:pathLst>
              <a:path w="12139813" h="13414158" extrusionOk="0">
                <a:moveTo>
                  <a:pt x="0" y="0"/>
                </a:moveTo>
                <a:lnTo>
                  <a:pt x="12139813" y="0"/>
                </a:lnTo>
                <a:lnTo>
                  <a:pt x="12139813" y="13414158"/>
                </a:lnTo>
                <a:lnTo>
                  <a:pt x="0" y="134141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9"/>
          <p:cNvSpPr/>
          <p:nvPr/>
        </p:nvSpPr>
        <p:spPr>
          <a:xfrm>
            <a:off x="11042234" y="-599213"/>
            <a:ext cx="8072901" cy="13884055"/>
          </a:xfrm>
          <a:custGeom>
            <a:avLst/>
            <a:gdLst/>
            <a:ahLst/>
            <a:cxnLst/>
            <a:rect l="l" t="t" r="r" b="b"/>
            <a:pathLst>
              <a:path w="8072901" h="13884055" extrusionOk="0">
                <a:moveTo>
                  <a:pt x="0" y="0"/>
                </a:moveTo>
                <a:lnTo>
                  <a:pt x="8072901" y="0"/>
                </a:lnTo>
                <a:lnTo>
                  <a:pt x="8072901" y="13884055"/>
                </a:lnTo>
                <a:lnTo>
                  <a:pt x="0" y="138840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14366"/>
            </a:stretch>
          </a:blipFill>
          <a:ln>
            <a:noFill/>
          </a:ln>
        </p:spPr>
      </p:sp>
      <p:sp>
        <p:nvSpPr>
          <p:cNvPr id="52" name="Google Shape;52;p9"/>
          <p:cNvSpPr txBox="1"/>
          <p:nvPr/>
        </p:nvSpPr>
        <p:spPr>
          <a:xfrm>
            <a:off x="143500" y="3481229"/>
            <a:ext cx="12812566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7000" b="1" dirty="0">
                <a:solidFill>
                  <a:schemeClr val="bg1"/>
                </a:solidFill>
              </a:rPr>
              <a:t>  XÂY DỰNG WEBSITE CHO CỬA HÀNG LAPTOP WORLD</a:t>
            </a:r>
            <a:endParaRPr sz="7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7B4ED-69B3-262C-E7D5-C01CCA3C6F28}"/>
              </a:ext>
            </a:extLst>
          </p:cNvPr>
          <p:cNvSpPr txBox="1"/>
          <p:nvPr/>
        </p:nvSpPr>
        <p:spPr>
          <a:xfrm>
            <a:off x="4944064" y="6445134"/>
            <a:ext cx="27815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</a:rPr>
              <a:t>  </a:t>
            </a:r>
            <a:r>
              <a:rPr lang="vi-VN" sz="2000" i="1" dirty="0">
                <a:solidFill>
                  <a:schemeClr val="bg1"/>
                </a:solidFill>
              </a:rPr>
              <a:t>Sinh viên thực hiện</a:t>
            </a:r>
            <a:r>
              <a:rPr lang="vi-VN" sz="2000" dirty="0">
                <a:solidFill>
                  <a:schemeClr val="bg1"/>
                </a:solidFill>
              </a:rPr>
              <a:t>:</a:t>
            </a:r>
            <a:br>
              <a:rPr lang="vi-VN" sz="2000" dirty="0">
                <a:solidFill>
                  <a:schemeClr val="bg1"/>
                </a:solidFill>
              </a:rPr>
            </a:br>
            <a:r>
              <a:rPr lang="vi-VN" sz="2000" dirty="0">
                <a:solidFill>
                  <a:schemeClr val="bg1"/>
                </a:solidFill>
              </a:rPr>
              <a:t> Nguyễn Nhật Trường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D417B-7CB8-89B0-0F85-FEE1A1B00394}"/>
              </a:ext>
            </a:extLst>
          </p:cNvPr>
          <p:cNvSpPr txBox="1"/>
          <p:nvPr/>
        </p:nvSpPr>
        <p:spPr>
          <a:xfrm>
            <a:off x="7996636" y="6403264"/>
            <a:ext cx="3115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i="1" dirty="0">
                <a:solidFill>
                  <a:schemeClr val="bg1"/>
                </a:solidFill>
              </a:rPr>
              <a:t>Giảng viên hướng dẫn</a:t>
            </a:r>
            <a:r>
              <a:rPr lang="vi-VN" sz="2000" dirty="0">
                <a:solidFill>
                  <a:schemeClr val="bg1"/>
                </a:solidFill>
              </a:rPr>
              <a:t>:</a:t>
            </a:r>
            <a:br>
              <a:rPr lang="vi-VN" sz="2000" dirty="0">
                <a:solidFill>
                  <a:schemeClr val="bg1"/>
                </a:solidFill>
              </a:rPr>
            </a:br>
            <a:r>
              <a:rPr lang="vi-VN" sz="2000" dirty="0" err="1">
                <a:solidFill>
                  <a:schemeClr val="bg1"/>
                </a:solidFill>
              </a:rPr>
              <a:t>Ths</a:t>
            </a:r>
            <a:r>
              <a:rPr lang="vi-VN" sz="2000" dirty="0">
                <a:solidFill>
                  <a:schemeClr val="bg1"/>
                </a:solidFill>
              </a:rPr>
              <a:t>. Phạm Minh Đương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71378-AE77-8E35-DAE1-61C11BA9C67F}"/>
              </a:ext>
            </a:extLst>
          </p:cNvPr>
          <p:cNvSpPr txBox="1"/>
          <p:nvPr/>
        </p:nvSpPr>
        <p:spPr>
          <a:xfrm>
            <a:off x="143500" y="2775941"/>
            <a:ext cx="39839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200" u="sng" dirty="0">
                <a:solidFill>
                  <a:schemeClr val="bg1"/>
                </a:solidFill>
              </a:rPr>
              <a:t>Đồ án chuyên ngành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>
          <a:extLst>
            <a:ext uri="{FF2B5EF4-FFF2-40B4-BE49-F238E27FC236}">
              <a16:creationId xmlns:a16="http://schemas.microsoft.com/office/drawing/2014/main" id="{9AA3C285-BE68-AF69-C18B-4FB47555E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">
            <a:extLst>
              <a:ext uri="{FF2B5EF4-FFF2-40B4-BE49-F238E27FC236}">
                <a16:creationId xmlns:a16="http://schemas.microsoft.com/office/drawing/2014/main" id="{B6CA83EB-F867-CDD6-7B3C-C327626C2842}"/>
              </a:ext>
            </a:extLst>
          </p:cNvPr>
          <p:cNvSpPr txBox="1"/>
          <p:nvPr/>
        </p:nvSpPr>
        <p:spPr>
          <a:xfrm>
            <a:off x="5928864" y="99856"/>
            <a:ext cx="6833944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 err="1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Sơ</a:t>
            </a:r>
            <a:r>
              <a:rPr lang="en-US" sz="7500" dirty="0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 </a:t>
            </a:r>
            <a:r>
              <a:rPr lang="en-US" sz="7500" dirty="0" err="1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đồ</a:t>
            </a:r>
            <a:r>
              <a:rPr lang="en-US" sz="7500" dirty="0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 ERD</a:t>
            </a:r>
            <a:endParaRPr dirty="0">
              <a:latin typeface="+mj-lt"/>
            </a:endParaRPr>
          </a:p>
        </p:txBody>
      </p:sp>
      <p:sp>
        <p:nvSpPr>
          <p:cNvPr id="391" name="Google Shape;391;p23">
            <a:extLst>
              <a:ext uri="{FF2B5EF4-FFF2-40B4-BE49-F238E27FC236}">
                <a16:creationId xmlns:a16="http://schemas.microsoft.com/office/drawing/2014/main" id="{B03F6469-A591-8488-6DFD-C2A95F9BEEDC}"/>
              </a:ext>
            </a:extLst>
          </p:cNvPr>
          <p:cNvSpPr/>
          <p:nvPr/>
        </p:nvSpPr>
        <p:spPr>
          <a:xfrm rot="-7768016">
            <a:off x="16360385" y="-6856787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3" y="0"/>
                </a:lnTo>
                <a:lnTo>
                  <a:pt x="8728113" y="12454715"/>
                </a:lnTo>
                <a:lnTo>
                  <a:pt x="0" y="12454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392" name="Google Shape;392;p23">
            <a:extLst>
              <a:ext uri="{FF2B5EF4-FFF2-40B4-BE49-F238E27FC236}">
                <a16:creationId xmlns:a16="http://schemas.microsoft.com/office/drawing/2014/main" id="{8FDA61F4-A918-65A6-8C4E-312C130BC8FE}"/>
              </a:ext>
            </a:extLst>
          </p:cNvPr>
          <p:cNvSpPr/>
          <p:nvPr/>
        </p:nvSpPr>
        <p:spPr>
          <a:xfrm rot="-7768016">
            <a:off x="-5972353" y="5567496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2" y="0"/>
                </a:lnTo>
                <a:lnTo>
                  <a:pt x="8728112" y="12454714"/>
                </a:lnTo>
                <a:lnTo>
                  <a:pt x="0" y="12454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4" name="Google Shape;199;p16">
            <a:extLst>
              <a:ext uri="{FF2B5EF4-FFF2-40B4-BE49-F238E27FC236}">
                <a16:creationId xmlns:a16="http://schemas.microsoft.com/office/drawing/2014/main" id="{A7A92BAB-62A7-CC8B-B95B-34FE9108807D}"/>
              </a:ext>
            </a:extLst>
          </p:cNvPr>
          <p:cNvSpPr txBox="1"/>
          <p:nvPr/>
        </p:nvSpPr>
        <p:spPr>
          <a:xfrm>
            <a:off x="10514891" y="2798106"/>
            <a:ext cx="5796825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Sơ đồ ERD mô tả đầy đủ các thực thể chính của hệ thống bán </a:t>
            </a:r>
            <a:r>
              <a:rPr lang="vi-VN" sz="3200" dirty="0" err="1">
                <a:solidFill>
                  <a:schemeClr val="bg1"/>
                </a:solidFill>
              </a:rPr>
              <a:t>laptop</a:t>
            </a:r>
            <a:r>
              <a:rPr lang="vi-VN" sz="3200" dirty="0">
                <a:solidFill>
                  <a:schemeClr val="bg1"/>
                </a:solidFill>
              </a:rPr>
              <a:t> và mối quan hệ giữa chúng, giúp đảm bảo dữ liệu được tổ chức chặt chẽ, đúng nghiệp vụ và dễ mở rộng trong tương lai.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23AB98-063F-DE64-91A1-B9CD16AB3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04" y="1484851"/>
            <a:ext cx="9222176" cy="622857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2240037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1861A5FD-CC3F-3F55-4F0E-39EB08266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>
            <a:extLst>
              <a:ext uri="{FF2B5EF4-FFF2-40B4-BE49-F238E27FC236}">
                <a16:creationId xmlns:a16="http://schemas.microsoft.com/office/drawing/2014/main" id="{13143A0B-06D3-56D2-DDEB-2F4C5B87FEB7}"/>
              </a:ext>
            </a:extLst>
          </p:cNvPr>
          <p:cNvSpPr/>
          <p:nvPr/>
        </p:nvSpPr>
        <p:spPr>
          <a:xfrm rot="-7768016">
            <a:off x="-5972353" y="5567496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2" y="0"/>
                </a:lnTo>
                <a:lnTo>
                  <a:pt x="8728112" y="12454714"/>
                </a:lnTo>
                <a:lnTo>
                  <a:pt x="0" y="12454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317" name="Google Shape;317;p19">
            <a:extLst>
              <a:ext uri="{FF2B5EF4-FFF2-40B4-BE49-F238E27FC236}">
                <a16:creationId xmlns:a16="http://schemas.microsoft.com/office/drawing/2014/main" id="{B054B487-749A-8C85-6B75-683FB4599A1F}"/>
              </a:ext>
            </a:extLst>
          </p:cNvPr>
          <p:cNvSpPr/>
          <p:nvPr/>
        </p:nvSpPr>
        <p:spPr>
          <a:xfrm rot="-7768016">
            <a:off x="16360385" y="-6856787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3" y="0"/>
                </a:lnTo>
                <a:lnTo>
                  <a:pt x="8728113" y="12454715"/>
                </a:lnTo>
                <a:lnTo>
                  <a:pt x="0" y="12454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2" name="Google Shape;244;p17">
            <a:extLst>
              <a:ext uri="{FF2B5EF4-FFF2-40B4-BE49-F238E27FC236}">
                <a16:creationId xmlns:a16="http://schemas.microsoft.com/office/drawing/2014/main" id="{3D57CDEB-4EF1-A924-F7C0-2C2A02D44CA0}"/>
              </a:ext>
            </a:extLst>
          </p:cNvPr>
          <p:cNvSpPr txBox="1"/>
          <p:nvPr/>
        </p:nvSpPr>
        <p:spPr>
          <a:xfrm>
            <a:off x="6091234" y="88919"/>
            <a:ext cx="5439978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vi-VN" sz="5400" dirty="0">
                <a:solidFill>
                  <a:srgbClr val="00B050"/>
                </a:solidFill>
              </a:rPr>
              <a:t>Kết quả đạt được</a:t>
            </a:r>
            <a:endParaRPr sz="5400" dirty="0">
              <a:solidFill>
                <a:srgbClr val="00B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4D242F-6220-E161-973F-2C5BE3EC7E3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99811" y="1756824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6DB120-243A-AA56-129F-DCBC12611336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072989" y="1756824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Google Shape;147;p14">
            <a:extLst>
              <a:ext uri="{FF2B5EF4-FFF2-40B4-BE49-F238E27FC236}">
                <a16:creationId xmlns:a16="http://schemas.microsoft.com/office/drawing/2014/main" id="{C84F6E89-6E38-D010-20D3-4DE19826EE30}"/>
              </a:ext>
            </a:extLst>
          </p:cNvPr>
          <p:cNvSpPr txBox="1"/>
          <p:nvPr/>
        </p:nvSpPr>
        <p:spPr>
          <a:xfrm>
            <a:off x="2833386" y="1203755"/>
            <a:ext cx="367065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trang chủ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6" name="Google Shape;147;p14">
            <a:extLst>
              <a:ext uri="{FF2B5EF4-FFF2-40B4-BE49-F238E27FC236}">
                <a16:creationId xmlns:a16="http://schemas.microsoft.com/office/drawing/2014/main" id="{C41D0887-04E3-2313-5B3B-31A4AF7457DF}"/>
              </a:ext>
            </a:extLst>
          </p:cNvPr>
          <p:cNvSpPr txBox="1"/>
          <p:nvPr/>
        </p:nvSpPr>
        <p:spPr>
          <a:xfrm>
            <a:off x="11027955" y="997196"/>
            <a:ext cx="473148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trang sản phẩm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6F7ECA-F5AB-CA58-049D-5443DA44568D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153623" y="6368690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Google Shape;147;p14">
            <a:extLst>
              <a:ext uri="{FF2B5EF4-FFF2-40B4-BE49-F238E27FC236}">
                <a16:creationId xmlns:a16="http://schemas.microsoft.com/office/drawing/2014/main" id="{4244F18A-8031-0454-3D49-A11826215259}"/>
              </a:ext>
            </a:extLst>
          </p:cNvPr>
          <p:cNvSpPr txBox="1"/>
          <p:nvPr/>
        </p:nvSpPr>
        <p:spPr>
          <a:xfrm>
            <a:off x="6721312" y="5809939"/>
            <a:ext cx="417982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trang liên hệ</a:t>
            </a:r>
            <a:endParaRPr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778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E69E3ECC-944A-3D76-66FC-F1B80EB64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>
            <a:extLst>
              <a:ext uri="{FF2B5EF4-FFF2-40B4-BE49-F238E27FC236}">
                <a16:creationId xmlns:a16="http://schemas.microsoft.com/office/drawing/2014/main" id="{2C0593AB-4737-248D-347E-1C138D00DAA6}"/>
              </a:ext>
            </a:extLst>
          </p:cNvPr>
          <p:cNvSpPr/>
          <p:nvPr/>
        </p:nvSpPr>
        <p:spPr>
          <a:xfrm rot="-7768016">
            <a:off x="-5972353" y="5567496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2" y="0"/>
                </a:lnTo>
                <a:lnTo>
                  <a:pt x="8728112" y="12454714"/>
                </a:lnTo>
                <a:lnTo>
                  <a:pt x="0" y="12454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317" name="Google Shape;317;p19">
            <a:extLst>
              <a:ext uri="{FF2B5EF4-FFF2-40B4-BE49-F238E27FC236}">
                <a16:creationId xmlns:a16="http://schemas.microsoft.com/office/drawing/2014/main" id="{A1A40BB8-3F86-9A2C-6E1F-6E601ACDA03E}"/>
              </a:ext>
            </a:extLst>
          </p:cNvPr>
          <p:cNvSpPr/>
          <p:nvPr/>
        </p:nvSpPr>
        <p:spPr>
          <a:xfrm rot="-7768016">
            <a:off x="16360385" y="-6974774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3" y="0"/>
                </a:lnTo>
                <a:lnTo>
                  <a:pt x="8728113" y="12454715"/>
                </a:lnTo>
                <a:lnTo>
                  <a:pt x="0" y="12454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2" name="Google Shape;244;p17">
            <a:extLst>
              <a:ext uri="{FF2B5EF4-FFF2-40B4-BE49-F238E27FC236}">
                <a16:creationId xmlns:a16="http://schemas.microsoft.com/office/drawing/2014/main" id="{FC41CF63-0C32-B7C7-8693-C4C48DF883BB}"/>
              </a:ext>
            </a:extLst>
          </p:cNvPr>
          <p:cNvSpPr txBox="1"/>
          <p:nvPr/>
        </p:nvSpPr>
        <p:spPr>
          <a:xfrm>
            <a:off x="6379756" y="79521"/>
            <a:ext cx="5439978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vi-VN" sz="5400" dirty="0">
                <a:solidFill>
                  <a:srgbClr val="00B050"/>
                </a:solidFill>
              </a:rPr>
              <a:t>Kết quả đạt được</a:t>
            </a:r>
            <a:endParaRPr sz="5400" dirty="0">
              <a:solidFill>
                <a:srgbClr val="00B050"/>
              </a:solidFill>
            </a:endParaRPr>
          </a:p>
        </p:txBody>
      </p:sp>
      <p:sp>
        <p:nvSpPr>
          <p:cNvPr id="4" name="Google Shape;147;p14">
            <a:extLst>
              <a:ext uri="{FF2B5EF4-FFF2-40B4-BE49-F238E27FC236}">
                <a16:creationId xmlns:a16="http://schemas.microsoft.com/office/drawing/2014/main" id="{FA51AC2A-4729-0E01-6BC0-17D93261E301}"/>
              </a:ext>
            </a:extLst>
          </p:cNvPr>
          <p:cNvSpPr txBox="1"/>
          <p:nvPr/>
        </p:nvSpPr>
        <p:spPr>
          <a:xfrm>
            <a:off x="2381412" y="830495"/>
            <a:ext cx="40983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trang tin tức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6" name="Google Shape;147;p14">
            <a:extLst>
              <a:ext uri="{FF2B5EF4-FFF2-40B4-BE49-F238E27FC236}">
                <a16:creationId xmlns:a16="http://schemas.microsoft.com/office/drawing/2014/main" id="{5A7B6409-504E-D8EE-C314-3809FA61AF48}"/>
              </a:ext>
            </a:extLst>
          </p:cNvPr>
          <p:cNvSpPr txBox="1"/>
          <p:nvPr/>
        </p:nvSpPr>
        <p:spPr>
          <a:xfrm>
            <a:off x="11491671" y="877086"/>
            <a:ext cx="473148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trang đơn hàng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2B9438-84A2-639D-DD5D-A26AB5E89AF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72989" y="1485900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70A115-392F-E40E-9BF2-53A97DD16A1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199812" y="1485900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645494-39FF-1F45-85D8-B68AF095A7CB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7077" y="6328699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Google Shape;147;p14">
            <a:extLst>
              <a:ext uri="{FF2B5EF4-FFF2-40B4-BE49-F238E27FC236}">
                <a16:creationId xmlns:a16="http://schemas.microsoft.com/office/drawing/2014/main" id="{FC8C6BB6-36B8-8C0F-07F5-74E6BBB1B820}"/>
              </a:ext>
            </a:extLst>
          </p:cNvPr>
          <p:cNvSpPr txBox="1"/>
          <p:nvPr/>
        </p:nvSpPr>
        <p:spPr>
          <a:xfrm>
            <a:off x="2159338" y="5552683"/>
            <a:ext cx="454250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trang giỏ hàng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343705-A3D9-DB01-8F18-CE615BA650D4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199812" y="6328699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Google Shape;147;p14">
            <a:extLst>
              <a:ext uri="{FF2B5EF4-FFF2-40B4-BE49-F238E27FC236}">
                <a16:creationId xmlns:a16="http://schemas.microsoft.com/office/drawing/2014/main" id="{B5D7FD19-FF31-0281-9EB0-5FE509D286DF}"/>
              </a:ext>
            </a:extLst>
          </p:cNvPr>
          <p:cNvSpPr txBox="1"/>
          <p:nvPr/>
        </p:nvSpPr>
        <p:spPr>
          <a:xfrm>
            <a:off x="11406144" y="5552682"/>
            <a:ext cx="490253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trang thanh toán</a:t>
            </a:r>
            <a:endParaRPr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15085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6E8BC6BF-7E48-23CA-36E1-34F40655F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>
            <a:extLst>
              <a:ext uri="{FF2B5EF4-FFF2-40B4-BE49-F238E27FC236}">
                <a16:creationId xmlns:a16="http://schemas.microsoft.com/office/drawing/2014/main" id="{AF59E3BE-B739-81CC-D48B-80FC13163AEA}"/>
              </a:ext>
            </a:extLst>
          </p:cNvPr>
          <p:cNvSpPr/>
          <p:nvPr/>
        </p:nvSpPr>
        <p:spPr>
          <a:xfrm rot="-7768016">
            <a:off x="-5972353" y="5567496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2" y="0"/>
                </a:lnTo>
                <a:lnTo>
                  <a:pt x="8728112" y="12454714"/>
                </a:lnTo>
                <a:lnTo>
                  <a:pt x="0" y="12454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317" name="Google Shape;317;p19">
            <a:extLst>
              <a:ext uri="{FF2B5EF4-FFF2-40B4-BE49-F238E27FC236}">
                <a16:creationId xmlns:a16="http://schemas.microsoft.com/office/drawing/2014/main" id="{936DD20E-14EB-438A-A221-0E15D2A9F8BC}"/>
              </a:ext>
            </a:extLst>
          </p:cNvPr>
          <p:cNvSpPr/>
          <p:nvPr/>
        </p:nvSpPr>
        <p:spPr>
          <a:xfrm rot="-7768016">
            <a:off x="16360385" y="-6856787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3" y="0"/>
                </a:lnTo>
                <a:lnTo>
                  <a:pt x="8728113" y="12454715"/>
                </a:lnTo>
                <a:lnTo>
                  <a:pt x="0" y="12454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2" name="Google Shape;244;p17">
            <a:extLst>
              <a:ext uri="{FF2B5EF4-FFF2-40B4-BE49-F238E27FC236}">
                <a16:creationId xmlns:a16="http://schemas.microsoft.com/office/drawing/2014/main" id="{EBD187E1-7700-BF3C-08E1-F66B06448BB3}"/>
              </a:ext>
            </a:extLst>
          </p:cNvPr>
          <p:cNvSpPr txBox="1"/>
          <p:nvPr/>
        </p:nvSpPr>
        <p:spPr>
          <a:xfrm>
            <a:off x="6424011" y="97702"/>
            <a:ext cx="5439978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vi-VN" sz="5400" dirty="0">
                <a:solidFill>
                  <a:srgbClr val="00B050"/>
                </a:solidFill>
              </a:rPr>
              <a:t>Kết quả đạt được</a:t>
            </a:r>
            <a:endParaRPr sz="5400" dirty="0">
              <a:solidFill>
                <a:srgbClr val="00B050"/>
              </a:solidFill>
            </a:endParaRPr>
          </a:p>
        </p:txBody>
      </p:sp>
      <p:sp>
        <p:nvSpPr>
          <p:cNvPr id="4" name="Google Shape;147;p14">
            <a:extLst>
              <a:ext uri="{FF2B5EF4-FFF2-40B4-BE49-F238E27FC236}">
                <a16:creationId xmlns:a16="http://schemas.microsoft.com/office/drawing/2014/main" id="{6AEFBB02-CF48-D6B1-411B-EB282290993B}"/>
              </a:ext>
            </a:extLst>
          </p:cNvPr>
          <p:cNvSpPr txBox="1"/>
          <p:nvPr/>
        </p:nvSpPr>
        <p:spPr>
          <a:xfrm>
            <a:off x="1435504" y="1129536"/>
            <a:ext cx="554369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trang hồ sơ cá nhân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6" name="Google Shape;147;p14">
            <a:extLst>
              <a:ext uri="{FF2B5EF4-FFF2-40B4-BE49-F238E27FC236}">
                <a16:creationId xmlns:a16="http://schemas.microsoft.com/office/drawing/2014/main" id="{15D36C7A-5774-C81D-1111-D663DA240CA4}"/>
              </a:ext>
            </a:extLst>
          </p:cNvPr>
          <p:cNvSpPr txBox="1"/>
          <p:nvPr/>
        </p:nvSpPr>
        <p:spPr>
          <a:xfrm>
            <a:off x="12121014" y="1172157"/>
            <a:ext cx="473148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trang liên hệ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C03EF0-F509-9BA2-B98C-76F5DA00D31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86399" y="6304100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BB07A6-0A25-8C50-3B93-E9A1F5AD4157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49754" y="1925112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E31872-FD6F-1011-890C-9853EAD6C2FE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423047" y="1925112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Google Shape;147;p14">
            <a:extLst>
              <a:ext uri="{FF2B5EF4-FFF2-40B4-BE49-F238E27FC236}">
                <a16:creationId xmlns:a16="http://schemas.microsoft.com/office/drawing/2014/main" id="{90549844-9636-CCE4-04C4-0A1724F10D72}"/>
              </a:ext>
            </a:extLst>
          </p:cNvPr>
          <p:cNvSpPr txBox="1"/>
          <p:nvPr/>
        </p:nvSpPr>
        <p:spPr>
          <a:xfrm>
            <a:off x="6372150" y="5734398"/>
            <a:ext cx="554369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đánh giá sản phẩm</a:t>
            </a:r>
            <a:endParaRPr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25673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FF0CFBB9-886F-31ED-9709-8A834C711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>
            <a:extLst>
              <a:ext uri="{FF2B5EF4-FFF2-40B4-BE49-F238E27FC236}">
                <a16:creationId xmlns:a16="http://schemas.microsoft.com/office/drawing/2014/main" id="{8B314002-B98F-C9AA-18F4-1A3B90145A3E}"/>
              </a:ext>
            </a:extLst>
          </p:cNvPr>
          <p:cNvSpPr/>
          <p:nvPr/>
        </p:nvSpPr>
        <p:spPr>
          <a:xfrm rot="-7768016">
            <a:off x="-5972353" y="5567496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2" y="0"/>
                </a:lnTo>
                <a:lnTo>
                  <a:pt x="8728112" y="12454714"/>
                </a:lnTo>
                <a:lnTo>
                  <a:pt x="0" y="12454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317" name="Google Shape;317;p19">
            <a:extLst>
              <a:ext uri="{FF2B5EF4-FFF2-40B4-BE49-F238E27FC236}">
                <a16:creationId xmlns:a16="http://schemas.microsoft.com/office/drawing/2014/main" id="{ED98FD07-1644-B47A-3001-D0985605DE82}"/>
              </a:ext>
            </a:extLst>
          </p:cNvPr>
          <p:cNvSpPr/>
          <p:nvPr/>
        </p:nvSpPr>
        <p:spPr>
          <a:xfrm rot="-7768016">
            <a:off x="16360385" y="-6856787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3" y="0"/>
                </a:lnTo>
                <a:lnTo>
                  <a:pt x="8728113" y="12454715"/>
                </a:lnTo>
                <a:lnTo>
                  <a:pt x="0" y="12454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2" name="Google Shape;244;p17">
            <a:extLst>
              <a:ext uri="{FF2B5EF4-FFF2-40B4-BE49-F238E27FC236}">
                <a16:creationId xmlns:a16="http://schemas.microsoft.com/office/drawing/2014/main" id="{D812D068-C7E5-2F37-E38C-EB498EA87862}"/>
              </a:ext>
            </a:extLst>
          </p:cNvPr>
          <p:cNvSpPr txBox="1"/>
          <p:nvPr/>
        </p:nvSpPr>
        <p:spPr>
          <a:xfrm>
            <a:off x="6424011" y="97702"/>
            <a:ext cx="5439978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vi-VN" sz="5400" dirty="0">
                <a:solidFill>
                  <a:srgbClr val="00B050"/>
                </a:solidFill>
              </a:rPr>
              <a:t>Kết quả đạt được</a:t>
            </a:r>
            <a:endParaRPr sz="5400" dirty="0">
              <a:solidFill>
                <a:srgbClr val="00B050"/>
              </a:solidFill>
            </a:endParaRPr>
          </a:p>
        </p:txBody>
      </p:sp>
      <p:sp>
        <p:nvSpPr>
          <p:cNvPr id="4" name="Google Shape;147;p14">
            <a:extLst>
              <a:ext uri="{FF2B5EF4-FFF2-40B4-BE49-F238E27FC236}">
                <a16:creationId xmlns:a16="http://schemas.microsoft.com/office/drawing/2014/main" id="{3BF26AB3-717A-E209-A9C4-C19C8DB1A5BD}"/>
              </a:ext>
            </a:extLst>
          </p:cNvPr>
          <p:cNvSpPr txBox="1"/>
          <p:nvPr/>
        </p:nvSpPr>
        <p:spPr>
          <a:xfrm>
            <a:off x="1612734" y="898379"/>
            <a:ext cx="554369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quản lý sản phẩm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6" name="Google Shape;147;p14">
            <a:extLst>
              <a:ext uri="{FF2B5EF4-FFF2-40B4-BE49-F238E27FC236}">
                <a16:creationId xmlns:a16="http://schemas.microsoft.com/office/drawing/2014/main" id="{CB0F79A1-0CE0-B1C7-AC5F-C7EFAB711B38}"/>
              </a:ext>
            </a:extLst>
          </p:cNvPr>
          <p:cNvSpPr txBox="1"/>
          <p:nvPr/>
        </p:nvSpPr>
        <p:spPr>
          <a:xfrm>
            <a:off x="11351340" y="848676"/>
            <a:ext cx="544000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quản lý đơn hàng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6" name="Google Shape;147;p14">
            <a:extLst>
              <a:ext uri="{FF2B5EF4-FFF2-40B4-BE49-F238E27FC236}">
                <a16:creationId xmlns:a16="http://schemas.microsoft.com/office/drawing/2014/main" id="{987787CC-B085-66F5-6303-211914E3ADEC}"/>
              </a:ext>
            </a:extLst>
          </p:cNvPr>
          <p:cNvSpPr txBox="1"/>
          <p:nvPr/>
        </p:nvSpPr>
        <p:spPr>
          <a:xfrm>
            <a:off x="1612734" y="5582199"/>
            <a:ext cx="553694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quản lý người dùng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75E5F-C234-F0CC-660D-03E171BA8F9B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6984" y="1664600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A63CC1-8735-7B57-837D-B0C69E1083BA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245818" y="1639748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8CE408-0E03-80D1-DB43-43D9391FF331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9214" y="6214022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0AD7DA-E73B-A8AD-38D4-C4AACDC15E3B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245818" y="6074642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Google Shape;147;p14">
            <a:extLst>
              <a:ext uri="{FF2B5EF4-FFF2-40B4-BE49-F238E27FC236}">
                <a16:creationId xmlns:a16="http://schemas.microsoft.com/office/drawing/2014/main" id="{EDDDCA66-6B83-4919-C429-7D29FB1BAD41}"/>
              </a:ext>
            </a:extLst>
          </p:cNvPr>
          <p:cNvSpPr txBox="1"/>
          <p:nvPr/>
        </p:nvSpPr>
        <p:spPr>
          <a:xfrm>
            <a:off x="12150474" y="5505179"/>
            <a:ext cx="350588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thống kê</a:t>
            </a:r>
            <a:endParaRPr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18933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FF748152-8529-78D4-86FF-4F68D6D1C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>
            <a:extLst>
              <a:ext uri="{FF2B5EF4-FFF2-40B4-BE49-F238E27FC236}">
                <a16:creationId xmlns:a16="http://schemas.microsoft.com/office/drawing/2014/main" id="{611F53C0-AB70-AC9C-1E8E-C87A38F2A03D}"/>
              </a:ext>
            </a:extLst>
          </p:cNvPr>
          <p:cNvSpPr/>
          <p:nvPr/>
        </p:nvSpPr>
        <p:spPr>
          <a:xfrm rot="-7768016">
            <a:off x="-5972353" y="5567496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2" y="0"/>
                </a:lnTo>
                <a:lnTo>
                  <a:pt x="8728112" y="12454714"/>
                </a:lnTo>
                <a:lnTo>
                  <a:pt x="0" y="12454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317" name="Google Shape;317;p19">
            <a:extLst>
              <a:ext uri="{FF2B5EF4-FFF2-40B4-BE49-F238E27FC236}">
                <a16:creationId xmlns:a16="http://schemas.microsoft.com/office/drawing/2014/main" id="{F1FD286D-F955-FED2-7A87-4CA1F70219EA}"/>
              </a:ext>
            </a:extLst>
          </p:cNvPr>
          <p:cNvSpPr/>
          <p:nvPr/>
        </p:nvSpPr>
        <p:spPr>
          <a:xfrm rot="-7768016">
            <a:off x="16360385" y="-6856787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3" y="0"/>
                </a:lnTo>
                <a:lnTo>
                  <a:pt x="8728113" y="12454715"/>
                </a:lnTo>
                <a:lnTo>
                  <a:pt x="0" y="12454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2" name="Google Shape;244;p17">
            <a:extLst>
              <a:ext uri="{FF2B5EF4-FFF2-40B4-BE49-F238E27FC236}">
                <a16:creationId xmlns:a16="http://schemas.microsoft.com/office/drawing/2014/main" id="{CC5EB970-B049-6FAD-09FB-ECB563428ABF}"/>
              </a:ext>
            </a:extLst>
          </p:cNvPr>
          <p:cNvSpPr txBox="1"/>
          <p:nvPr/>
        </p:nvSpPr>
        <p:spPr>
          <a:xfrm>
            <a:off x="6424011" y="97702"/>
            <a:ext cx="5439978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vi-VN" sz="5400" dirty="0">
                <a:solidFill>
                  <a:srgbClr val="00B050"/>
                </a:solidFill>
              </a:rPr>
              <a:t>Kết quả đạt được</a:t>
            </a:r>
            <a:endParaRPr sz="5400" dirty="0">
              <a:solidFill>
                <a:srgbClr val="00B050"/>
              </a:solidFill>
            </a:endParaRPr>
          </a:p>
        </p:txBody>
      </p:sp>
      <p:sp>
        <p:nvSpPr>
          <p:cNvPr id="4" name="Google Shape;147;p14">
            <a:extLst>
              <a:ext uri="{FF2B5EF4-FFF2-40B4-BE49-F238E27FC236}">
                <a16:creationId xmlns:a16="http://schemas.microsoft.com/office/drawing/2014/main" id="{CA26B019-AD64-1778-BB44-D4A2198C6531}"/>
              </a:ext>
            </a:extLst>
          </p:cNvPr>
          <p:cNvSpPr txBox="1"/>
          <p:nvPr/>
        </p:nvSpPr>
        <p:spPr>
          <a:xfrm>
            <a:off x="1947505" y="970517"/>
            <a:ext cx="554369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quản lý tin tức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6" name="Google Shape;147;p14">
            <a:extLst>
              <a:ext uri="{FF2B5EF4-FFF2-40B4-BE49-F238E27FC236}">
                <a16:creationId xmlns:a16="http://schemas.microsoft.com/office/drawing/2014/main" id="{C41830DB-8403-5764-6716-4577A166B4F1}"/>
              </a:ext>
            </a:extLst>
          </p:cNvPr>
          <p:cNvSpPr txBox="1"/>
          <p:nvPr/>
        </p:nvSpPr>
        <p:spPr>
          <a:xfrm>
            <a:off x="11351340" y="1028193"/>
            <a:ext cx="544000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quản lý đánh giá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6" name="Google Shape;147;p14">
            <a:extLst>
              <a:ext uri="{FF2B5EF4-FFF2-40B4-BE49-F238E27FC236}">
                <a16:creationId xmlns:a16="http://schemas.microsoft.com/office/drawing/2014/main" id="{3CF3465F-900F-CD80-03B6-C2B1A8AF594C}"/>
              </a:ext>
            </a:extLst>
          </p:cNvPr>
          <p:cNvSpPr txBox="1"/>
          <p:nvPr/>
        </p:nvSpPr>
        <p:spPr>
          <a:xfrm>
            <a:off x="1954263" y="5506956"/>
            <a:ext cx="553694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quản lý </a:t>
            </a:r>
            <a:r>
              <a:rPr lang="vi-VN" sz="3200" dirty="0" err="1">
                <a:solidFill>
                  <a:schemeClr val="bg1"/>
                </a:solidFill>
              </a:rPr>
              <a:t>flashsale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7" name="Google Shape;147;p14">
            <a:extLst>
              <a:ext uri="{FF2B5EF4-FFF2-40B4-BE49-F238E27FC236}">
                <a16:creationId xmlns:a16="http://schemas.microsoft.com/office/drawing/2014/main" id="{136EF5CD-ABA6-7430-3E14-76E8FA493340}"/>
              </a:ext>
            </a:extLst>
          </p:cNvPr>
          <p:cNvSpPr txBox="1"/>
          <p:nvPr/>
        </p:nvSpPr>
        <p:spPr>
          <a:xfrm>
            <a:off x="11808945" y="5535572"/>
            <a:ext cx="452479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quản lý liên hệ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CB033A-CCBB-34E1-4F12-151F1928CF5A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6983" y="1639748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3B7224-7377-6EDD-08AD-896734DCE00B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1627" y="6176187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72AFA1-A192-E24F-B19F-5789BE9D914D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45818" y="6028015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89B936-7FDF-66F8-FA86-D17DF410DCD2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245818" y="1639748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241500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D8FE4325-CBF8-BD14-DA0A-3723EE1E9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>
            <a:extLst>
              <a:ext uri="{FF2B5EF4-FFF2-40B4-BE49-F238E27FC236}">
                <a16:creationId xmlns:a16="http://schemas.microsoft.com/office/drawing/2014/main" id="{1ACC28F9-7E25-3A93-D0D7-08BE2D6D5970}"/>
              </a:ext>
            </a:extLst>
          </p:cNvPr>
          <p:cNvSpPr/>
          <p:nvPr/>
        </p:nvSpPr>
        <p:spPr>
          <a:xfrm rot="-7768016">
            <a:off x="-5972353" y="5567496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2" y="0"/>
                </a:lnTo>
                <a:lnTo>
                  <a:pt x="8728112" y="12454714"/>
                </a:lnTo>
                <a:lnTo>
                  <a:pt x="0" y="12454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317" name="Google Shape;317;p19">
            <a:extLst>
              <a:ext uri="{FF2B5EF4-FFF2-40B4-BE49-F238E27FC236}">
                <a16:creationId xmlns:a16="http://schemas.microsoft.com/office/drawing/2014/main" id="{88833787-F583-AF43-C1DF-BCF3C113643A}"/>
              </a:ext>
            </a:extLst>
          </p:cNvPr>
          <p:cNvSpPr/>
          <p:nvPr/>
        </p:nvSpPr>
        <p:spPr>
          <a:xfrm rot="-7768016">
            <a:off x="17112554" y="-6227358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3" y="0"/>
                </a:lnTo>
                <a:lnTo>
                  <a:pt x="8728113" y="12454715"/>
                </a:lnTo>
                <a:lnTo>
                  <a:pt x="0" y="12454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2" name="Google Shape;244;p17">
            <a:extLst>
              <a:ext uri="{FF2B5EF4-FFF2-40B4-BE49-F238E27FC236}">
                <a16:creationId xmlns:a16="http://schemas.microsoft.com/office/drawing/2014/main" id="{EC406486-2CBF-6CFC-ADC6-805ECBA90328}"/>
              </a:ext>
            </a:extLst>
          </p:cNvPr>
          <p:cNvSpPr txBox="1"/>
          <p:nvPr/>
        </p:nvSpPr>
        <p:spPr>
          <a:xfrm>
            <a:off x="6424011" y="0"/>
            <a:ext cx="5439978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vi-VN" sz="5400" dirty="0">
                <a:solidFill>
                  <a:srgbClr val="00B050"/>
                </a:solidFill>
              </a:rPr>
              <a:t>Kết quả đạt được</a:t>
            </a:r>
            <a:endParaRPr sz="5400" dirty="0">
              <a:solidFill>
                <a:srgbClr val="00B050"/>
              </a:solidFill>
            </a:endParaRPr>
          </a:p>
        </p:txBody>
      </p:sp>
      <p:sp>
        <p:nvSpPr>
          <p:cNvPr id="4" name="Google Shape;147;p14">
            <a:extLst>
              <a:ext uri="{FF2B5EF4-FFF2-40B4-BE49-F238E27FC236}">
                <a16:creationId xmlns:a16="http://schemas.microsoft.com/office/drawing/2014/main" id="{32EE92C2-C0FB-EC7E-79C1-56064DC24E85}"/>
              </a:ext>
            </a:extLst>
          </p:cNvPr>
          <p:cNvSpPr txBox="1"/>
          <p:nvPr/>
        </p:nvSpPr>
        <p:spPr>
          <a:xfrm>
            <a:off x="2663890" y="997196"/>
            <a:ext cx="376012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đăng ký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6" name="Google Shape;147;p14">
            <a:extLst>
              <a:ext uri="{FF2B5EF4-FFF2-40B4-BE49-F238E27FC236}">
                <a16:creationId xmlns:a16="http://schemas.microsoft.com/office/drawing/2014/main" id="{D9CB7D40-AFDF-C51C-8B68-B2FDE29CEDE1}"/>
              </a:ext>
            </a:extLst>
          </p:cNvPr>
          <p:cNvSpPr txBox="1"/>
          <p:nvPr/>
        </p:nvSpPr>
        <p:spPr>
          <a:xfrm>
            <a:off x="11863989" y="997196"/>
            <a:ext cx="395748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đăng nhập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850A9-65F7-5618-E500-70AD8F4DED91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7261" y="1689083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FC421A-8C41-695E-1193-0752563C1119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237605" y="1689083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00BB0C-91FE-9CEA-3A24-1A222CD293B4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96864" y="6356007"/>
            <a:ext cx="7315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Google Shape;147;p14">
            <a:extLst>
              <a:ext uri="{FF2B5EF4-FFF2-40B4-BE49-F238E27FC236}">
                <a16:creationId xmlns:a16="http://schemas.microsoft.com/office/drawing/2014/main" id="{4FBCCAEF-77BB-DDBE-1F2F-6ED206FEBCB4}"/>
              </a:ext>
            </a:extLst>
          </p:cNvPr>
          <p:cNvSpPr txBox="1"/>
          <p:nvPr/>
        </p:nvSpPr>
        <p:spPr>
          <a:xfrm>
            <a:off x="7177083" y="5605123"/>
            <a:ext cx="454877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Giao diện quên mật khẩu</a:t>
            </a:r>
            <a:endParaRPr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1503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0DE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6"/>
          <p:cNvSpPr/>
          <p:nvPr/>
        </p:nvSpPr>
        <p:spPr>
          <a:xfrm rot="-7768016">
            <a:off x="-5089242" y="4304997"/>
            <a:ext cx="13079669" cy="16214739"/>
          </a:xfrm>
          <a:custGeom>
            <a:avLst/>
            <a:gdLst/>
            <a:ahLst/>
            <a:cxnLst/>
            <a:rect l="l" t="t" r="r" b="b"/>
            <a:pathLst>
              <a:path w="13079669" h="16214739" extrusionOk="0">
                <a:moveTo>
                  <a:pt x="0" y="0"/>
                </a:moveTo>
                <a:lnTo>
                  <a:pt x="13079669" y="0"/>
                </a:lnTo>
                <a:lnTo>
                  <a:pt x="13079669" y="16214739"/>
                </a:lnTo>
                <a:lnTo>
                  <a:pt x="0" y="162147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9830" b="-3787"/>
            </a:stretch>
          </a:blipFill>
          <a:ln>
            <a:noFill/>
          </a:ln>
        </p:spPr>
      </p:sp>
      <p:grpSp>
        <p:nvGrpSpPr>
          <p:cNvPr id="461" name="Google Shape;461;p26"/>
          <p:cNvGrpSpPr/>
          <p:nvPr/>
        </p:nvGrpSpPr>
        <p:grpSpPr>
          <a:xfrm>
            <a:off x="8480387" y="2679452"/>
            <a:ext cx="8088172" cy="5663203"/>
            <a:chOff x="1308879" y="171"/>
            <a:chExt cx="10784229" cy="7550937"/>
          </a:xfrm>
        </p:grpSpPr>
        <p:cxnSp>
          <p:nvCxnSpPr>
            <p:cNvPr id="462" name="Google Shape;462;p26"/>
            <p:cNvCxnSpPr/>
            <p:nvPr/>
          </p:nvCxnSpPr>
          <p:spPr>
            <a:xfrm>
              <a:off x="1330819" y="3775639"/>
              <a:ext cx="10523856" cy="0"/>
            </a:xfrm>
            <a:prstGeom prst="straightConnector1">
              <a:avLst/>
            </a:prstGeom>
            <a:noFill/>
            <a:ln w="50800" cap="flat" cmpd="sng">
              <a:solidFill>
                <a:srgbClr val="2CD9C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3" name="Google Shape;463;p26"/>
            <p:cNvCxnSpPr/>
            <p:nvPr/>
          </p:nvCxnSpPr>
          <p:spPr>
            <a:xfrm>
              <a:off x="6567347" y="171"/>
              <a:ext cx="50800" cy="7550937"/>
            </a:xfrm>
            <a:prstGeom prst="straightConnector1">
              <a:avLst/>
            </a:prstGeom>
            <a:noFill/>
            <a:ln w="50800" cap="flat" cmpd="sng">
              <a:solidFill>
                <a:srgbClr val="2CD9C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5" name="Google Shape;465;p26"/>
            <p:cNvSpPr txBox="1"/>
            <p:nvPr/>
          </p:nvSpPr>
          <p:spPr>
            <a:xfrm>
              <a:off x="1308879" y="466422"/>
              <a:ext cx="4848578" cy="1920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vi-VN" sz="2400" dirty="0">
                  <a:solidFill>
                    <a:srgbClr val="FFFFFF"/>
                  </a:solidFill>
                </a:rPr>
                <a:t>Hoàn thiện </a:t>
              </a:r>
              <a:r>
                <a:rPr lang="vi-VN" sz="2400" dirty="0" err="1">
                  <a:solidFill>
                    <a:srgbClr val="FFFFFF"/>
                  </a:solidFill>
                </a:rPr>
                <a:t>website</a:t>
              </a:r>
              <a:r>
                <a:rPr lang="vi-VN" sz="2400" dirty="0">
                  <a:solidFill>
                    <a:srgbClr val="FFFFFF"/>
                  </a:solidFill>
                </a:rPr>
                <a:t> thương mại điện tử bán </a:t>
              </a:r>
              <a:r>
                <a:rPr lang="vi-VN" sz="2400" dirty="0" err="1">
                  <a:solidFill>
                    <a:srgbClr val="FFFFFF"/>
                  </a:solidFill>
                </a:rPr>
                <a:t>laptop</a:t>
              </a:r>
              <a:endParaRPr dirty="0"/>
            </a:p>
          </p:txBody>
        </p:sp>
        <p:sp>
          <p:nvSpPr>
            <p:cNvPr id="467" name="Google Shape;467;p26"/>
            <p:cNvSpPr txBox="1"/>
            <p:nvPr/>
          </p:nvSpPr>
          <p:spPr>
            <a:xfrm>
              <a:off x="7056898" y="466422"/>
              <a:ext cx="4054274" cy="2560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sz="2400" dirty="0" err="1">
                  <a:solidFill>
                    <a:srgbClr val="FFFFFF"/>
                  </a:solidFill>
                </a:rPr>
                <a:t>Đầy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đủ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chức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năng</a:t>
              </a:r>
              <a:r>
                <a:rPr lang="en-US" sz="2400" dirty="0">
                  <a:solidFill>
                    <a:srgbClr val="FFFFFF"/>
                  </a:solidFill>
                </a:rPr>
                <a:t>: </a:t>
              </a:r>
              <a:r>
                <a:rPr lang="en-US" sz="2400" dirty="0" err="1">
                  <a:solidFill>
                    <a:srgbClr val="FFFFFF"/>
                  </a:solidFill>
                </a:rPr>
                <a:t>xem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sản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phẩm</a:t>
              </a:r>
              <a:r>
                <a:rPr lang="en-US" sz="2400" dirty="0">
                  <a:solidFill>
                    <a:srgbClr val="FFFFFF"/>
                  </a:solidFill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</a:rPr>
                <a:t>đặt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hàng</a:t>
              </a:r>
              <a:r>
                <a:rPr lang="en-US" sz="2400" dirty="0">
                  <a:solidFill>
                    <a:srgbClr val="FFFFFF"/>
                  </a:solidFill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</a:rPr>
                <a:t>thanh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toán</a:t>
              </a:r>
              <a:r>
                <a:rPr lang="en-US" sz="2400" dirty="0">
                  <a:solidFill>
                    <a:srgbClr val="FFFFFF"/>
                  </a:solidFill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</a:rPr>
                <a:t>quản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lý</a:t>
              </a:r>
              <a:r>
                <a:rPr lang="en-US" sz="2400" dirty="0">
                  <a:solidFill>
                    <a:srgbClr val="FFFFFF"/>
                  </a:solidFill>
                </a:rPr>
                <a:t>.</a:t>
              </a:r>
              <a:endParaRPr dirty="0"/>
            </a:p>
          </p:txBody>
        </p:sp>
        <p:sp>
          <p:nvSpPr>
            <p:cNvPr id="469" name="Google Shape;469;p26"/>
            <p:cNvSpPr txBox="1"/>
            <p:nvPr/>
          </p:nvSpPr>
          <p:spPr>
            <a:xfrm>
              <a:off x="2031999" y="4568547"/>
              <a:ext cx="4125459" cy="1920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sz="2400" dirty="0" err="1">
                  <a:solidFill>
                    <a:srgbClr val="FFFFFF"/>
                  </a:solidFill>
                </a:rPr>
                <a:t>Hệ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thống</a:t>
              </a:r>
              <a:r>
                <a:rPr lang="en-US" sz="2400" dirty="0">
                  <a:solidFill>
                    <a:srgbClr val="FFFFFF"/>
                  </a:solidFill>
                </a:rPr>
                <a:t> Admin </a:t>
              </a:r>
              <a:r>
                <a:rPr lang="en-US" sz="2400" dirty="0" err="1">
                  <a:solidFill>
                    <a:srgbClr val="FFFFFF"/>
                  </a:solidFill>
                </a:rPr>
                <a:t>với</a:t>
              </a:r>
              <a:r>
                <a:rPr lang="en-US" sz="2400" dirty="0">
                  <a:solidFill>
                    <a:srgbClr val="FFFFFF"/>
                  </a:solidFill>
                </a:rPr>
                <a:t> dashboard </a:t>
              </a:r>
              <a:r>
                <a:rPr lang="en-US" sz="2400" dirty="0" err="1">
                  <a:solidFill>
                    <a:srgbClr val="FFFFFF"/>
                  </a:solidFill>
                </a:rPr>
                <a:t>trực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quan</a:t>
              </a:r>
              <a:r>
                <a:rPr lang="en-US" sz="2400" dirty="0">
                  <a:solidFill>
                    <a:srgbClr val="FFFFFF"/>
                  </a:solidFill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</a:rPr>
                <a:t>dễ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quản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lý</a:t>
              </a:r>
              <a:r>
                <a:rPr lang="en-US" sz="2400" dirty="0">
                  <a:solidFill>
                    <a:srgbClr val="FFFFFF"/>
                  </a:solidFill>
                </a:rPr>
                <a:t>.</a:t>
              </a:r>
              <a:endParaRPr dirty="0"/>
            </a:p>
          </p:txBody>
        </p:sp>
        <p:sp>
          <p:nvSpPr>
            <p:cNvPr id="471" name="Google Shape;471;p26"/>
            <p:cNvSpPr txBox="1"/>
            <p:nvPr/>
          </p:nvSpPr>
          <p:spPr>
            <a:xfrm>
              <a:off x="7056897" y="4568547"/>
              <a:ext cx="5036211" cy="640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just">
                <a:lnSpc>
                  <a:spcPct val="130000"/>
                </a:lnSpc>
              </a:pPr>
              <a:r>
                <a:rPr lang="en-US" sz="2400" dirty="0" err="1">
                  <a:solidFill>
                    <a:srgbClr val="FFFFFF"/>
                  </a:solidFill>
                </a:rPr>
                <a:t>Đúng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nghiệp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vụ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bán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hàng</a:t>
              </a:r>
              <a:endParaRPr dirty="0"/>
            </a:p>
          </p:txBody>
        </p:sp>
      </p:grpSp>
      <p:sp>
        <p:nvSpPr>
          <p:cNvPr id="472" name="Google Shape;472;p26"/>
          <p:cNvSpPr txBox="1"/>
          <p:nvPr/>
        </p:nvSpPr>
        <p:spPr>
          <a:xfrm>
            <a:off x="2171684" y="850816"/>
            <a:ext cx="1394463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 err="1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Kết</a:t>
            </a:r>
            <a:r>
              <a:rPr lang="en-US" sz="8000" dirty="0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 </a:t>
            </a:r>
            <a:r>
              <a:rPr lang="en-US" sz="8000" dirty="0" err="1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luận</a:t>
            </a:r>
            <a:endParaRPr dirty="0">
              <a:latin typeface="+mj-lt"/>
            </a:endParaRPr>
          </a:p>
        </p:txBody>
      </p:sp>
      <p:sp>
        <p:nvSpPr>
          <p:cNvPr id="474" name="Google Shape;474;p26"/>
          <p:cNvSpPr/>
          <p:nvPr/>
        </p:nvSpPr>
        <p:spPr>
          <a:xfrm rot="-7768016">
            <a:off x="16399948" y="-6571573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3" y="0"/>
                </a:lnTo>
                <a:lnTo>
                  <a:pt x="8728113" y="12454715"/>
                </a:lnTo>
                <a:lnTo>
                  <a:pt x="0" y="12454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D9C3E-7166-3D49-B2C4-1FD6586A9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78" y="3056993"/>
            <a:ext cx="7156255" cy="45203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0DE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2"/>
          <p:cNvSpPr/>
          <p:nvPr/>
        </p:nvSpPr>
        <p:spPr>
          <a:xfrm rot="-7768016">
            <a:off x="8475147" y="-7352516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3" y="0"/>
                </a:lnTo>
                <a:lnTo>
                  <a:pt x="8728113" y="12454715"/>
                </a:lnTo>
                <a:lnTo>
                  <a:pt x="0" y="12454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362" name="Google Shape;362;p22"/>
          <p:cNvSpPr/>
          <p:nvPr/>
        </p:nvSpPr>
        <p:spPr>
          <a:xfrm>
            <a:off x="10598474" y="-1125158"/>
            <a:ext cx="12832775" cy="1283272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37400" r="-40374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2"/>
          <p:cNvSpPr txBox="1"/>
          <p:nvPr/>
        </p:nvSpPr>
        <p:spPr>
          <a:xfrm>
            <a:off x="1231349" y="2112246"/>
            <a:ext cx="9199348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err="1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Hướng</a:t>
            </a:r>
            <a:r>
              <a:rPr lang="en-US" sz="9000" dirty="0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 </a:t>
            </a:r>
            <a:r>
              <a:rPr lang="en-US" sz="9000" dirty="0" err="1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phát</a:t>
            </a:r>
            <a:r>
              <a:rPr lang="en-US" sz="9000" dirty="0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 </a:t>
            </a:r>
            <a:r>
              <a:rPr lang="en-US" sz="9000" dirty="0" err="1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triển</a:t>
            </a:r>
            <a:endParaRPr dirty="0">
              <a:latin typeface="+mj-lt"/>
            </a:endParaRPr>
          </a:p>
        </p:txBody>
      </p:sp>
      <p:sp>
        <p:nvSpPr>
          <p:cNvPr id="364" name="Google Shape;364;p22"/>
          <p:cNvSpPr txBox="1"/>
          <p:nvPr/>
        </p:nvSpPr>
        <p:spPr>
          <a:xfrm>
            <a:off x="2082657" y="5200513"/>
            <a:ext cx="785592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rgbClr val="FFFFFF"/>
                </a:solidFill>
              </a:rPr>
              <a:t>Mở rộng đa dạng phương thức thanh toán.</a:t>
            </a:r>
            <a:endParaRPr dirty="0"/>
          </a:p>
        </p:txBody>
      </p:sp>
      <p:grpSp>
        <p:nvGrpSpPr>
          <p:cNvPr id="365" name="Google Shape;365;p22"/>
          <p:cNvGrpSpPr/>
          <p:nvPr/>
        </p:nvGrpSpPr>
        <p:grpSpPr>
          <a:xfrm rot="-2699999">
            <a:off x="-3044968" y="257836"/>
            <a:ext cx="6881930" cy="22187952"/>
            <a:chOff x="0" y="-47625"/>
            <a:chExt cx="1493538" cy="4815298"/>
          </a:xfrm>
        </p:grpSpPr>
        <p:sp>
          <p:nvSpPr>
            <p:cNvPr id="366" name="Google Shape;366;p22"/>
            <p:cNvSpPr/>
            <p:nvPr/>
          </p:nvSpPr>
          <p:spPr>
            <a:xfrm>
              <a:off x="0" y="0"/>
              <a:ext cx="1493538" cy="4767673"/>
            </a:xfrm>
            <a:custGeom>
              <a:avLst/>
              <a:gdLst/>
              <a:ahLst/>
              <a:cxnLst/>
              <a:rect l="l" t="t" r="r" b="b"/>
              <a:pathLst>
                <a:path w="1493538" h="4767673" extrusionOk="0">
                  <a:moveTo>
                    <a:pt x="0" y="0"/>
                  </a:moveTo>
                  <a:lnTo>
                    <a:pt x="1493538" y="0"/>
                  </a:lnTo>
                  <a:lnTo>
                    <a:pt x="1493538" y="4767673"/>
                  </a:lnTo>
                  <a:lnTo>
                    <a:pt x="0" y="4767673"/>
                  </a:lnTo>
                  <a:close/>
                </a:path>
              </a:pathLst>
            </a:custGeom>
            <a:gradFill>
              <a:gsLst>
                <a:gs pos="0">
                  <a:srgbClr val="092AB9"/>
                </a:gs>
                <a:gs pos="50000">
                  <a:srgbClr val="6558FB"/>
                </a:gs>
                <a:gs pos="100000">
                  <a:srgbClr val="6558FB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7" name="Google Shape;367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650" tIns="61650" rIns="61650" bIns="6165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22"/>
          <p:cNvSpPr/>
          <p:nvPr/>
        </p:nvSpPr>
        <p:spPr>
          <a:xfrm rot="-7584144">
            <a:off x="-5070131" y="7592766"/>
            <a:ext cx="13630807" cy="8229600"/>
          </a:xfrm>
          <a:custGeom>
            <a:avLst/>
            <a:gdLst/>
            <a:ahLst/>
            <a:cxnLst/>
            <a:rect l="l" t="t" r="r" b="b"/>
            <a:pathLst>
              <a:path w="13630807" h="8229600" extrusionOk="0">
                <a:moveTo>
                  <a:pt x="0" y="0"/>
                </a:moveTo>
                <a:lnTo>
                  <a:pt x="13630807" y="0"/>
                </a:lnTo>
                <a:lnTo>
                  <a:pt x="1363080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74" name="Google Shape;374;p22"/>
          <p:cNvGrpSpPr/>
          <p:nvPr/>
        </p:nvGrpSpPr>
        <p:grpSpPr>
          <a:xfrm rot="5474817">
            <a:off x="5274803" y="1168900"/>
            <a:ext cx="571317" cy="571317"/>
            <a:chOff x="0" y="0"/>
            <a:chExt cx="812800" cy="812800"/>
          </a:xfrm>
        </p:grpSpPr>
        <p:sp>
          <p:nvSpPr>
            <p:cNvPr id="375" name="Google Shape;375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2CD9CB"/>
                </a:gs>
                <a:gs pos="50000">
                  <a:srgbClr val="2CD9CB"/>
                </a:gs>
                <a:gs pos="100000">
                  <a:srgbClr val="566FF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" tIns="7200" rIns="7200" bIns="72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364;p22">
            <a:extLst>
              <a:ext uri="{FF2B5EF4-FFF2-40B4-BE49-F238E27FC236}">
                <a16:creationId xmlns:a16="http://schemas.microsoft.com/office/drawing/2014/main" id="{31DF4E22-FA7A-CA27-7681-38F8D5936DD4}"/>
              </a:ext>
            </a:extLst>
          </p:cNvPr>
          <p:cNvSpPr txBox="1"/>
          <p:nvPr/>
        </p:nvSpPr>
        <p:spPr>
          <a:xfrm>
            <a:off x="1422769" y="6234453"/>
            <a:ext cx="917570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rgbClr val="FFFFFF"/>
                </a:solidFill>
              </a:rPr>
              <a:t>Phát triển hệ thống quản lý kho và chuỗi cung ứng</a:t>
            </a:r>
            <a:endParaRPr dirty="0"/>
          </a:p>
        </p:txBody>
      </p:sp>
      <p:sp>
        <p:nvSpPr>
          <p:cNvPr id="3" name="Google Shape;364;p22">
            <a:extLst>
              <a:ext uri="{FF2B5EF4-FFF2-40B4-BE49-F238E27FC236}">
                <a16:creationId xmlns:a16="http://schemas.microsoft.com/office/drawing/2014/main" id="{6E069854-DF29-C381-03D6-CF7865EF6FF7}"/>
              </a:ext>
            </a:extLst>
          </p:cNvPr>
          <p:cNvSpPr txBox="1"/>
          <p:nvPr/>
        </p:nvSpPr>
        <p:spPr>
          <a:xfrm>
            <a:off x="1341343" y="4198857"/>
            <a:ext cx="100807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rgbClr val="FFFFFF"/>
                </a:solidFill>
              </a:rPr>
              <a:t>Mở rộng hình thức đăng ký và xác thực tài khoản</a:t>
            </a: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0DE"/>
        </a:soli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29"/>
          <p:cNvGrpSpPr/>
          <p:nvPr/>
        </p:nvGrpSpPr>
        <p:grpSpPr>
          <a:xfrm>
            <a:off x="-1658551" y="3925864"/>
            <a:ext cx="7206537" cy="7206537"/>
            <a:chOff x="0" y="0"/>
            <a:chExt cx="9608716" cy="9608716"/>
          </a:xfrm>
        </p:grpSpPr>
        <p:grpSp>
          <p:nvGrpSpPr>
            <p:cNvPr id="537" name="Google Shape;537;p29"/>
            <p:cNvGrpSpPr/>
            <p:nvPr/>
          </p:nvGrpSpPr>
          <p:grpSpPr>
            <a:xfrm>
              <a:off x="0" y="0"/>
              <a:ext cx="9608716" cy="9608716"/>
              <a:chOff x="0" y="0"/>
              <a:chExt cx="812800" cy="812800"/>
            </a:xfrm>
          </p:grpSpPr>
          <p:sp>
            <p:nvSpPr>
              <p:cNvPr id="538" name="Google Shape;538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CD9CB"/>
                  </a:gs>
                  <a:gs pos="50000">
                    <a:srgbClr val="2CD9CB"/>
                  </a:gs>
                  <a:gs pos="100000">
                    <a:srgbClr val="566FF1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0" name="Google Shape;540;p29"/>
            <p:cNvGrpSpPr/>
            <p:nvPr/>
          </p:nvGrpSpPr>
          <p:grpSpPr>
            <a:xfrm>
              <a:off x="175282" y="175282"/>
              <a:ext cx="9258152" cy="9258152"/>
              <a:chOff x="0" y="0"/>
              <a:chExt cx="812800" cy="812800"/>
            </a:xfrm>
          </p:grpSpPr>
          <p:sp>
            <p:nvSpPr>
              <p:cNvPr id="541" name="Google Shape;541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920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3" name="Google Shape;543;p29"/>
          <p:cNvSpPr/>
          <p:nvPr/>
        </p:nvSpPr>
        <p:spPr>
          <a:xfrm rot="-7584144">
            <a:off x="-3116511" y="7036316"/>
            <a:ext cx="13630807" cy="8229600"/>
          </a:xfrm>
          <a:custGeom>
            <a:avLst/>
            <a:gdLst/>
            <a:ahLst/>
            <a:cxnLst/>
            <a:rect l="l" t="t" r="r" b="b"/>
            <a:pathLst>
              <a:path w="13630807" h="8229600" extrusionOk="0">
                <a:moveTo>
                  <a:pt x="0" y="0"/>
                </a:moveTo>
                <a:lnTo>
                  <a:pt x="13630807" y="0"/>
                </a:lnTo>
                <a:lnTo>
                  <a:pt x="1363080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5" name="Google Shape;545;p29"/>
          <p:cNvSpPr/>
          <p:nvPr/>
        </p:nvSpPr>
        <p:spPr>
          <a:xfrm rot="-7534974">
            <a:off x="15075502" y="-6043095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3" y="0"/>
                </a:lnTo>
                <a:lnTo>
                  <a:pt x="8728113" y="12454714"/>
                </a:lnTo>
                <a:lnTo>
                  <a:pt x="0" y="12454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0902" r="-10902"/>
            </a:stretch>
          </a:blipFill>
          <a:ln>
            <a:noFill/>
          </a:ln>
        </p:spPr>
      </p:sp>
      <p:grpSp>
        <p:nvGrpSpPr>
          <p:cNvPr id="546" name="Google Shape;546;p29"/>
          <p:cNvGrpSpPr/>
          <p:nvPr/>
        </p:nvGrpSpPr>
        <p:grpSpPr>
          <a:xfrm>
            <a:off x="15189305" y="7357015"/>
            <a:ext cx="1828800" cy="1901285"/>
            <a:chOff x="25400" y="0"/>
            <a:chExt cx="2438400" cy="2535047"/>
          </a:xfrm>
        </p:grpSpPr>
        <p:cxnSp>
          <p:nvCxnSpPr>
            <p:cNvPr id="547" name="Google Shape;547;p29"/>
            <p:cNvCxnSpPr/>
            <p:nvPr/>
          </p:nvCxnSpPr>
          <p:spPr>
            <a:xfrm>
              <a:off x="25400" y="0"/>
              <a:ext cx="0" cy="2535047"/>
            </a:xfrm>
            <a:prstGeom prst="straightConnector1">
              <a:avLst/>
            </a:prstGeom>
            <a:noFill/>
            <a:ln w="50800" cap="flat" cmpd="sng">
              <a:solidFill>
                <a:srgbClr val="2CD9C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8" name="Google Shape;548;p29"/>
            <p:cNvCxnSpPr/>
            <p:nvPr/>
          </p:nvCxnSpPr>
          <p:spPr>
            <a:xfrm>
              <a:off x="838200" y="0"/>
              <a:ext cx="0" cy="2535047"/>
            </a:xfrm>
            <a:prstGeom prst="straightConnector1">
              <a:avLst/>
            </a:prstGeom>
            <a:noFill/>
            <a:ln w="50800" cap="flat" cmpd="sng">
              <a:solidFill>
                <a:srgbClr val="2CD9C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9" name="Google Shape;549;p29"/>
            <p:cNvCxnSpPr/>
            <p:nvPr/>
          </p:nvCxnSpPr>
          <p:spPr>
            <a:xfrm>
              <a:off x="1651000" y="0"/>
              <a:ext cx="0" cy="2535047"/>
            </a:xfrm>
            <a:prstGeom prst="straightConnector1">
              <a:avLst/>
            </a:prstGeom>
            <a:noFill/>
            <a:ln w="50800" cap="flat" cmpd="sng">
              <a:solidFill>
                <a:srgbClr val="2CD9C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0" name="Google Shape;550;p29"/>
            <p:cNvCxnSpPr/>
            <p:nvPr/>
          </p:nvCxnSpPr>
          <p:spPr>
            <a:xfrm>
              <a:off x="2463800" y="0"/>
              <a:ext cx="0" cy="2535047"/>
            </a:xfrm>
            <a:prstGeom prst="straightConnector1">
              <a:avLst/>
            </a:prstGeom>
            <a:noFill/>
            <a:ln w="50800" cap="flat" cmpd="sng">
              <a:solidFill>
                <a:srgbClr val="2CD9CB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51" name="Google Shape;551;p29"/>
          <p:cNvGrpSpPr/>
          <p:nvPr/>
        </p:nvGrpSpPr>
        <p:grpSpPr>
          <a:xfrm rot="5474817">
            <a:off x="1659058" y="7243474"/>
            <a:ext cx="571317" cy="571317"/>
            <a:chOff x="0" y="0"/>
            <a:chExt cx="812800" cy="812800"/>
          </a:xfrm>
        </p:grpSpPr>
        <p:sp>
          <p:nvSpPr>
            <p:cNvPr id="552" name="Google Shape;552;p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2CD9CB"/>
                </a:gs>
                <a:gs pos="50000">
                  <a:srgbClr val="2CD9CB"/>
                </a:gs>
                <a:gs pos="100000">
                  <a:srgbClr val="566FF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" tIns="7200" rIns="7200" bIns="72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4" name="Google Shape;554;p29"/>
          <p:cNvSpPr txBox="1"/>
          <p:nvPr/>
        </p:nvSpPr>
        <p:spPr>
          <a:xfrm>
            <a:off x="4118488" y="3757285"/>
            <a:ext cx="10829854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vi-VN" sz="9000" dirty="0">
                <a:solidFill>
                  <a:srgbClr val="2CD9CB"/>
                </a:solidFill>
                <a:latin typeface="+mn-lt"/>
                <a:ea typeface="Russo One"/>
                <a:cs typeface="Russo One"/>
                <a:sym typeface="Russo One"/>
              </a:rPr>
              <a:t>Xin chân thành </a:t>
            </a:r>
          </a:p>
          <a:p>
            <a:pPr lvl="0" algn="ctr">
              <a:lnSpc>
                <a:spcPct val="120000"/>
              </a:lnSpc>
            </a:pPr>
            <a:r>
              <a:rPr lang="vi-VN" sz="9000" dirty="0">
                <a:solidFill>
                  <a:srgbClr val="2CD9CB"/>
                </a:solidFill>
                <a:latin typeface="+mn-lt"/>
                <a:ea typeface="Russo One"/>
                <a:cs typeface="Russo One"/>
                <a:sym typeface="Russo One"/>
              </a:rPr>
              <a:t>cảm ơn !</a:t>
            </a:r>
            <a:endParaRPr dirty="0">
              <a:latin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D9CB"/>
            </a:gs>
            <a:gs pos="50000">
              <a:srgbClr val="2CD9CB"/>
            </a:gs>
            <a:gs pos="100000">
              <a:srgbClr val="566FF1"/>
            </a:gs>
          </a:gsLst>
          <a:lin ang="5400000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-3958534" y="4146186"/>
            <a:ext cx="7447788" cy="8229600"/>
          </a:xfrm>
          <a:custGeom>
            <a:avLst/>
            <a:gdLst/>
            <a:ahLst/>
            <a:cxnLst/>
            <a:rect l="l" t="t" r="r" b="b"/>
            <a:pathLst>
              <a:path w="7447788" h="8229600" extrusionOk="0">
                <a:moveTo>
                  <a:pt x="0" y="0"/>
                </a:moveTo>
                <a:lnTo>
                  <a:pt x="7447788" y="0"/>
                </a:lnTo>
                <a:lnTo>
                  <a:pt x="74477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" name="Google Shape;67;p10"/>
          <p:cNvSpPr txBox="1"/>
          <p:nvPr/>
        </p:nvSpPr>
        <p:spPr>
          <a:xfrm>
            <a:off x="4027230" y="927766"/>
            <a:ext cx="1059930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FFFFFF"/>
                </a:solidFill>
                <a:latin typeface="+mj-lt"/>
                <a:sym typeface="Russo One"/>
              </a:rPr>
              <a:t>Lý do </a:t>
            </a:r>
            <a:r>
              <a:rPr lang="en-US" sz="9000" dirty="0" err="1">
                <a:solidFill>
                  <a:srgbClr val="FFFFFF"/>
                </a:solidFill>
                <a:latin typeface="+mj-lt"/>
                <a:sym typeface="Russo One"/>
              </a:rPr>
              <a:t>chọn</a:t>
            </a:r>
            <a:r>
              <a:rPr lang="en-US" sz="9000" dirty="0">
                <a:solidFill>
                  <a:srgbClr val="FFFFFF"/>
                </a:solidFill>
                <a:latin typeface="+mj-lt"/>
                <a:sym typeface="Russo One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+mj-lt"/>
                <a:sym typeface="Russo One"/>
              </a:rPr>
              <a:t>đề</a:t>
            </a:r>
            <a:r>
              <a:rPr lang="en-US" sz="9000" dirty="0">
                <a:solidFill>
                  <a:srgbClr val="FFFFFF"/>
                </a:solidFill>
                <a:latin typeface="+mj-lt"/>
                <a:sym typeface="Russo One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+mj-lt"/>
                <a:sym typeface="Russo One"/>
              </a:rPr>
              <a:t>tài</a:t>
            </a:r>
            <a:r>
              <a:rPr lang="en-US" sz="9000" dirty="0">
                <a:solidFill>
                  <a:srgbClr val="FFFFFF"/>
                </a:solidFill>
                <a:latin typeface="+mj-lt"/>
                <a:sym typeface="Russo One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+mj-lt"/>
                <a:sym typeface="Russo One"/>
              </a:rPr>
              <a:t>và</a:t>
            </a:r>
            <a:r>
              <a:rPr lang="en-US" sz="9000" dirty="0">
                <a:solidFill>
                  <a:srgbClr val="FFFFFF"/>
                </a:solidFill>
                <a:latin typeface="+mj-lt"/>
                <a:sym typeface="Russo One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+mj-lt"/>
                <a:sym typeface="Russo One"/>
              </a:rPr>
              <a:t>mục</a:t>
            </a:r>
            <a:r>
              <a:rPr lang="en-US" sz="9000" dirty="0">
                <a:solidFill>
                  <a:srgbClr val="FFFFFF"/>
                </a:solidFill>
                <a:latin typeface="+mj-lt"/>
                <a:sym typeface="Russo One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+mj-lt"/>
                <a:sym typeface="Russo One"/>
              </a:rPr>
              <a:t>tiêu</a:t>
            </a:r>
            <a:r>
              <a:rPr lang="en-US" sz="9000" dirty="0">
                <a:solidFill>
                  <a:srgbClr val="FFFFFF"/>
                </a:solidFill>
                <a:latin typeface="+mj-lt"/>
                <a:sym typeface="Russo One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+mj-lt"/>
                <a:sym typeface="Russo One"/>
              </a:rPr>
              <a:t>của</a:t>
            </a:r>
            <a:r>
              <a:rPr lang="en-US" sz="9000" dirty="0">
                <a:solidFill>
                  <a:srgbClr val="FFFFFF"/>
                </a:solidFill>
                <a:latin typeface="+mj-lt"/>
                <a:sym typeface="Russo One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+mj-lt"/>
                <a:sym typeface="Russo One"/>
              </a:rPr>
              <a:t>đề</a:t>
            </a:r>
            <a:r>
              <a:rPr lang="en-US" sz="9000" dirty="0">
                <a:solidFill>
                  <a:srgbClr val="FFFFFF"/>
                </a:solidFill>
                <a:latin typeface="+mj-lt"/>
                <a:sym typeface="Russo One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+mj-lt"/>
                <a:sym typeface="Russo One"/>
              </a:rPr>
              <a:t>tài</a:t>
            </a:r>
            <a:endParaRPr dirty="0">
              <a:latin typeface="+mj-lt"/>
            </a:endParaRPr>
          </a:p>
        </p:txBody>
      </p:sp>
      <p:sp>
        <p:nvSpPr>
          <p:cNvPr id="68" name="Google Shape;68;p10"/>
          <p:cNvSpPr txBox="1"/>
          <p:nvPr/>
        </p:nvSpPr>
        <p:spPr>
          <a:xfrm>
            <a:off x="9909616" y="5083029"/>
            <a:ext cx="5920934" cy="284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79" lvl="1" indent="-224790">
              <a:lnSpc>
                <a:spcPct val="153950"/>
              </a:lnSpc>
              <a:buSzPts val="1800"/>
              <a:buFont typeface="Arial"/>
              <a:buChar char="•"/>
            </a:pPr>
            <a:r>
              <a:rPr lang="vi-VN" sz="2000" dirty="0"/>
              <a:t>Mục tiêu của đề tài là xây dựng một </a:t>
            </a:r>
            <a:r>
              <a:rPr lang="vi-VN" sz="2000" dirty="0" err="1"/>
              <a:t>website</a:t>
            </a:r>
            <a:r>
              <a:rPr lang="vi-VN" sz="2000" dirty="0"/>
              <a:t> bán </a:t>
            </a:r>
            <a:r>
              <a:rPr lang="vi-VN" sz="2000" dirty="0" err="1"/>
              <a:t>laptop</a:t>
            </a:r>
            <a:r>
              <a:rPr lang="vi-VN" sz="2000" dirty="0"/>
              <a:t> với đầy đủ chức năng như xem sản phẩm, đặt hàng, quản lý đơn hàng và hỗ trợ tư vấn khách hàng.</a:t>
            </a:r>
          </a:p>
          <a:p>
            <a:pPr marL="474979" lvl="1" indent="-224790">
              <a:lnSpc>
                <a:spcPct val="153950"/>
              </a:lnSpc>
              <a:buSzPts val="1800"/>
              <a:buFont typeface="Arial"/>
              <a:buChar char="•"/>
            </a:pPr>
            <a:r>
              <a:rPr lang="vi-VN" sz="2000" dirty="0" err="1"/>
              <a:t>Website</a:t>
            </a:r>
            <a:r>
              <a:rPr lang="vi-VN" sz="2000" dirty="0"/>
              <a:t> hướng đến giao diện thân thiện, dễ sử dụng và hoạt động ổn định</a:t>
            </a:r>
            <a:endParaRPr sz="2000" dirty="0"/>
          </a:p>
        </p:txBody>
      </p:sp>
      <p:sp>
        <p:nvSpPr>
          <p:cNvPr id="69" name="Google Shape;69;p10"/>
          <p:cNvSpPr txBox="1"/>
          <p:nvPr/>
        </p:nvSpPr>
        <p:spPr>
          <a:xfrm>
            <a:off x="11434266" y="4040296"/>
            <a:ext cx="2250064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err="1">
                <a:solidFill>
                  <a:srgbClr val="0920D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Mục</a:t>
            </a:r>
            <a:r>
              <a:rPr lang="en-US" sz="3500" dirty="0">
                <a:solidFill>
                  <a:srgbClr val="0920D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3500" dirty="0" err="1">
                <a:solidFill>
                  <a:srgbClr val="0920D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tiêu</a:t>
            </a:r>
            <a:endParaRPr dirty="0"/>
          </a:p>
        </p:txBody>
      </p:sp>
      <p:sp>
        <p:nvSpPr>
          <p:cNvPr id="71" name="Google Shape;71;p10"/>
          <p:cNvSpPr txBox="1"/>
          <p:nvPr/>
        </p:nvSpPr>
        <p:spPr>
          <a:xfrm>
            <a:off x="2832667" y="5083029"/>
            <a:ext cx="6068445" cy="284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79" lvl="1" indent="-224790">
              <a:lnSpc>
                <a:spcPct val="153950"/>
              </a:lnSpc>
              <a:buSzPts val="1800"/>
              <a:buFont typeface="Arial"/>
              <a:buChar char="•"/>
            </a:pPr>
            <a:r>
              <a:rPr lang="vi-VN" sz="2000" dirty="0"/>
              <a:t>Thương mại điện tử ngày càng phát triển và nhu cầu mua </a:t>
            </a:r>
            <a:r>
              <a:rPr lang="vi-VN" sz="2000" dirty="0" err="1"/>
              <a:t>laptop</a:t>
            </a:r>
            <a:r>
              <a:rPr lang="vi-VN" sz="2000" dirty="0"/>
              <a:t> trực tuyến tăng cao.</a:t>
            </a:r>
          </a:p>
          <a:p>
            <a:pPr marL="474979" lvl="1" indent="-224790">
              <a:lnSpc>
                <a:spcPct val="153950"/>
              </a:lnSpc>
              <a:buSzPts val="1800"/>
              <a:buFont typeface="Arial"/>
              <a:buChar char="•"/>
            </a:pPr>
            <a:r>
              <a:rPr lang="vi-VN" sz="2000" dirty="0"/>
              <a:t>Người dùng cần một </a:t>
            </a:r>
            <a:r>
              <a:rPr lang="vi-VN" sz="2000" dirty="0" err="1"/>
              <a:t>website</a:t>
            </a:r>
            <a:r>
              <a:rPr lang="vi-VN" sz="2000" dirty="0"/>
              <a:t> chuyên nghiệp để tra cứu thông tin và đặt hàng.</a:t>
            </a:r>
          </a:p>
          <a:p>
            <a:pPr marL="474979" lvl="1" indent="-224790">
              <a:lnSpc>
                <a:spcPct val="153950"/>
              </a:lnSpc>
              <a:buSzPts val="1800"/>
              <a:buFont typeface="Arial"/>
              <a:buChar char="•"/>
            </a:pPr>
            <a:r>
              <a:rPr lang="vi-VN" sz="2000" dirty="0"/>
              <a:t>Vì vậy em chọn đề tài này nhằm xây dựng một </a:t>
            </a:r>
            <a:r>
              <a:rPr lang="vi-VN" sz="2000" dirty="0" err="1"/>
              <a:t>website</a:t>
            </a:r>
            <a:r>
              <a:rPr lang="vi-VN" sz="2000" dirty="0"/>
              <a:t> hỗ trợ mua sắm và quản lý hiệu quả.</a:t>
            </a:r>
            <a:endParaRPr sz="2000" dirty="0"/>
          </a:p>
        </p:txBody>
      </p:sp>
      <p:sp>
        <p:nvSpPr>
          <p:cNvPr id="72" name="Google Shape;72;p10"/>
          <p:cNvSpPr txBox="1"/>
          <p:nvPr/>
        </p:nvSpPr>
        <p:spPr>
          <a:xfrm>
            <a:off x="5225422" y="4040296"/>
            <a:ext cx="1628314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0920D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Lý do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92AB9"/>
            </a:gs>
            <a:gs pos="100000">
              <a:srgbClr val="0920DE"/>
            </a:gs>
          </a:gsLst>
          <a:lin ang="54000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2"/>
          <p:cNvGrpSpPr/>
          <p:nvPr/>
        </p:nvGrpSpPr>
        <p:grpSpPr>
          <a:xfrm rot="-2699999">
            <a:off x="-3044968" y="257836"/>
            <a:ext cx="6881930" cy="22187952"/>
            <a:chOff x="0" y="-47625"/>
            <a:chExt cx="1493538" cy="4815298"/>
          </a:xfrm>
        </p:grpSpPr>
        <p:sp>
          <p:nvSpPr>
            <p:cNvPr id="104" name="Google Shape;104;p12"/>
            <p:cNvSpPr/>
            <p:nvPr/>
          </p:nvSpPr>
          <p:spPr>
            <a:xfrm>
              <a:off x="0" y="0"/>
              <a:ext cx="1493538" cy="4767673"/>
            </a:xfrm>
            <a:custGeom>
              <a:avLst/>
              <a:gdLst/>
              <a:ahLst/>
              <a:cxnLst/>
              <a:rect l="l" t="t" r="r" b="b"/>
              <a:pathLst>
                <a:path w="1493538" h="4767673" extrusionOk="0">
                  <a:moveTo>
                    <a:pt x="0" y="0"/>
                  </a:moveTo>
                  <a:lnTo>
                    <a:pt x="1493538" y="0"/>
                  </a:lnTo>
                  <a:lnTo>
                    <a:pt x="1493538" y="4767673"/>
                  </a:lnTo>
                  <a:lnTo>
                    <a:pt x="0" y="4767673"/>
                  </a:lnTo>
                  <a:close/>
                </a:path>
              </a:pathLst>
            </a:custGeom>
            <a:gradFill>
              <a:gsLst>
                <a:gs pos="0">
                  <a:srgbClr val="092AB9"/>
                </a:gs>
                <a:gs pos="50000">
                  <a:srgbClr val="6558FB"/>
                </a:gs>
                <a:gs pos="100000">
                  <a:srgbClr val="6558FB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5" name="Google Shape;105;p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650" tIns="61650" rIns="61650" bIns="6165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2"/>
          <p:cNvSpPr txBox="1"/>
          <p:nvPr/>
        </p:nvSpPr>
        <p:spPr>
          <a:xfrm>
            <a:off x="510215" y="517528"/>
            <a:ext cx="8473439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2"/>
              </a:lnSpc>
            </a:pPr>
            <a:r>
              <a:rPr lang="vi-VN" sz="7200" dirty="0">
                <a:solidFill>
                  <a:srgbClr val="00B050"/>
                </a:solidFill>
              </a:rPr>
              <a:t>Tổng quan hệ thống</a:t>
            </a:r>
            <a:endParaRPr sz="7200" dirty="0">
              <a:solidFill>
                <a:srgbClr val="00B050"/>
              </a:solidFill>
            </a:endParaRPr>
          </a:p>
        </p:txBody>
      </p:sp>
      <p:sp>
        <p:nvSpPr>
          <p:cNvPr id="107" name="Google Shape;107;p12"/>
          <p:cNvSpPr txBox="1"/>
          <p:nvPr/>
        </p:nvSpPr>
        <p:spPr>
          <a:xfrm>
            <a:off x="2722005" y="2407592"/>
            <a:ext cx="6957655" cy="128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vi-VN" sz="3200" dirty="0" err="1">
                <a:solidFill>
                  <a:schemeClr val="bg1"/>
                </a:solidFill>
              </a:rPr>
              <a:t>Website</a:t>
            </a:r>
            <a:r>
              <a:rPr lang="vi-VN" sz="3200" dirty="0">
                <a:solidFill>
                  <a:schemeClr val="bg1"/>
                </a:solidFill>
              </a:rPr>
              <a:t> </a:t>
            </a:r>
            <a:r>
              <a:rPr lang="vi-VN" sz="3200" dirty="0" err="1">
                <a:solidFill>
                  <a:schemeClr val="bg1"/>
                </a:solidFill>
              </a:rPr>
              <a:t>Laptop</a:t>
            </a:r>
            <a:r>
              <a:rPr lang="vi-VN" sz="3200" dirty="0">
                <a:solidFill>
                  <a:schemeClr val="bg1"/>
                </a:solidFill>
              </a:rPr>
              <a:t> </a:t>
            </a:r>
            <a:r>
              <a:rPr lang="vi-VN" sz="3200" dirty="0" err="1">
                <a:solidFill>
                  <a:schemeClr val="bg1"/>
                </a:solidFill>
              </a:rPr>
              <a:t>World</a:t>
            </a:r>
            <a:r>
              <a:rPr lang="vi-VN" sz="3200" dirty="0">
                <a:solidFill>
                  <a:schemeClr val="bg1"/>
                </a:solidFill>
              </a:rPr>
              <a:t> là hệ thống bán </a:t>
            </a:r>
            <a:r>
              <a:rPr lang="vi-VN" sz="3200" dirty="0" err="1">
                <a:solidFill>
                  <a:schemeClr val="bg1"/>
                </a:solidFill>
              </a:rPr>
              <a:t>laptop</a:t>
            </a:r>
            <a:r>
              <a:rPr lang="vi-VN" sz="3200" dirty="0">
                <a:solidFill>
                  <a:schemeClr val="bg1"/>
                </a:solidFill>
              </a:rPr>
              <a:t> trực tuyến.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" name="Google Shape;108;p12"/>
          <p:cNvSpPr/>
          <p:nvPr/>
        </p:nvSpPr>
        <p:spPr>
          <a:xfrm rot="-7768016">
            <a:off x="10801945" y="-6891748"/>
            <a:ext cx="11317476" cy="13676653"/>
          </a:xfrm>
          <a:custGeom>
            <a:avLst/>
            <a:gdLst/>
            <a:ahLst/>
            <a:cxnLst/>
            <a:rect l="l" t="t" r="r" b="b"/>
            <a:pathLst>
              <a:path w="11317476" h="13676653" extrusionOk="0">
                <a:moveTo>
                  <a:pt x="0" y="0"/>
                </a:moveTo>
                <a:lnTo>
                  <a:pt x="11317476" y="0"/>
                </a:lnTo>
                <a:lnTo>
                  <a:pt x="11317476" y="13676653"/>
                </a:lnTo>
                <a:lnTo>
                  <a:pt x="0" y="136766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622" r="-10574" b="-7796"/>
            </a:stretch>
          </a:blipFill>
          <a:ln>
            <a:noFill/>
          </a:ln>
        </p:spPr>
      </p:sp>
      <p:sp>
        <p:nvSpPr>
          <p:cNvPr id="109" name="Google Shape;109;p12"/>
          <p:cNvSpPr/>
          <p:nvPr/>
        </p:nvSpPr>
        <p:spPr>
          <a:xfrm rot="-7584144">
            <a:off x="-5070131" y="7592766"/>
            <a:ext cx="13630807" cy="8229600"/>
          </a:xfrm>
          <a:custGeom>
            <a:avLst/>
            <a:gdLst/>
            <a:ahLst/>
            <a:cxnLst/>
            <a:rect l="l" t="t" r="r" b="b"/>
            <a:pathLst>
              <a:path w="13630807" h="8229600" extrusionOk="0">
                <a:moveTo>
                  <a:pt x="0" y="0"/>
                </a:moveTo>
                <a:lnTo>
                  <a:pt x="13630807" y="0"/>
                </a:lnTo>
                <a:lnTo>
                  <a:pt x="1363080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15" name="Google Shape;115;p12"/>
          <p:cNvGrpSpPr/>
          <p:nvPr/>
        </p:nvGrpSpPr>
        <p:grpSpPr>
          <a:xfrm rot="5474817">
            <a:off x="1775147" y="2762109"/>
            <a:ext cx="571317" cy="571317"/>
            <a:chOff x="0" y="0"/>
            <a:chExt cx="812800" cy="812800"/>
          </a:xfrm>
        </p:grpSpPr>
        <p:sp>
          <p:nvSpPr>
            <p:cNvPr id="116" name="Google Shape;116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2CD9CB"/>
                </a:gs>
                <a:gs pos="50000">
                  <a:srgbClr val="2CD9CB"/>
                </a:gs>
                <a:gs pos="100000">
                  <a:srgbClr val="566FF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" tIns="7200" rIns="7200" bIns="72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12"/>
          <p:cNvSpPr/>
          <p:nvPr/>
        </p:nvSpPr>
        <p:spPr>
          <a:xfrm>
            <a:off x="8983655" y="527159"/>
            <a:ext cx="9304345" cy="9759841"/>
          </a:xfrm>
          <a:custGeom>
            <a:avLst/>
            <a:gdLst/>
            <a:ahLst/>
            <a:cxnLst/>
            <a:rect l="l" t="t" r="r" b="b"/>
            <a:pathLst>
              <a:path w="9304345" h="9759841" extrusionOk="0">
                <a:moveTo>
                  <a:pt x="0" y="0"/>
                </a:moveTo>
                <a:lnTo>
                  <a:pt x="9304345" y="0"/>
                </a:lnTo>
                <a:lnTo>
                  <a:pt x="9304345" y="9759841"/>
                </a:lnTo>
                <a:lnTo>
                  <a:pt x="0" y="97598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76900" t="-6213" b="-6213"/>
            </a:stretch>
          </a:blipFill>
          <a:ln>
            <a:noFill/>
          </a:ln>
        </p:spPr>
        <p:txBody>
          <a:bodyPr/>
          <a:lstStyle/>
          <a:p>
            <a:endParaRPr lang="vi-VN" dirty="0"/>
          </a:p>
        </p:txBody>
      </p:sp>
      <p:grpSp>
        <p:nvGrpSpPr>
          <p:cNvPr id="2" name="Google Shape;115;p12">
            <a:extLst>
              <a:ext uri="{FF2B5EF4-FFF2-40B4-BE49-F238E27FC236}">
                <a16:creationId xmlns:a16="http://schemas.microsoft.com/office/drawing/2014/main" id="{7680DE8B-B9CA-1BE9-E1C8-430B4E18EAB9}"/>
              </a:ext>
            </a:extLst>
          </p:cNvPr>
          <p:cNvGrpSpPr/>
          <p:nvPr/>
        </p:nvGrpSpPr>
        <p:grpSpPr>
          <a:xfrm rot="5474817">
            <a:off x="2963202" y="5345953"/>
            <a:ext cx="571317" cy="571317"/>
            <a:chOff x="0" y="0"/>
            <a:chExt cx="812800" cy="812800"/>
          </a:xfrm>
        </p:grpSpPr>
        <p:sp>
          <p:nvSpPr>
            <p:cNvPr id="3" name="Google Shape;116;p12">
              <a:extLst>
                <a:ext uri="{FF2B5EF4-FFF2-40B4-BE49-F238E27FC236}">
                  <a16:creationId xmlns:a16="http://schemas.microsoft.com/office/drawing/2014/main" id="{A87D9532-C580-58DE-EC8D-8EAE45A7C44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2CD9CB"/>
                </a:gs>
                <a:gs pos="50000">
                  <a:srgbClr val="2CD9CB"/>
                </a:gs>
                <a:gs pos="100000">
                  <a:srgbClr val="566FF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7;p12">
              <a:extLst>
                <a:ext uri="{FF2B5EF4-FFF2-40B4-BE49-F238E27FC236}">
                  <a16:creationId xmlns:a16="http://schemas.microsoft.com/office/drawing/2014/main" id="{B56C77A9-D5D2-30DB-5FC1-A2D13B42E35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" tIns="7200" rIns="7200" bIns="72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107;p12">
            <a:extLst>
              <a:ext uri="{FF2B5EF4-FFF2-40B4-BE49-F238E27FC236}">
                <a16:creationId xmlns:a16="http://schemas.microsoft.com/office/drawing/2014/main" id="{4CD20114-DEA2-E9F8-869C-9282DF93886D}"/>
              </a:ext>
            </a:extLst>
          </p:cNvPr>
          <p:cNvSpPr txBox="1"/>
          <p:nvPr/>
        </p:nvSpPr>
        <p:spPr>
          <a:xfrm>
            <a:off x="3871268" y="4607685"/>
            <a:ext cx="8201465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vi-VN" sz="3200" dirty="0">
                <a:solidFill>
                  <a:schemeClr val="bg1"/>
                </a:solidFill>
              </a:rPr>
              <a:t>Cho phép người dùng xem thông tin sản phẩm, đặt hàng và được hỗ trợ tư vấn bằng </a:t>
            </a:r>
            <a:r>
              <a:rPr lang="vi-VN" sz="3200" dirty="0" err="1">
                <a:solidFill>
                  <a:schemeClr val="bg1"/>
                </a:solidFill>
              </a:rPr>
              <a:t>chatbot</a:t>
            </a:r>
            <a:r>
              <a:rPr lang="vi-VN" sz="3200" dirty="0">
                <a:solidFill>
                  <a:schemeClr val="bg1"/>
                </a:solidFill>
              </a:rPr>
              <a:t> AI.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6" name="Google Shape;115;p12">
            <a:extLst>
              <a:ext uri="{FF2B5EF4-FFF2-40B4-BE49-F238E27FC236}">
                <a16:creationId xmlns:a16="http://schemas.microsoft.com/office/drawing/2014/main" id="{19345F33-5F7A-C0B1-1F33-AE19EC84A102}"/>
              </a:ext>
            </a:extLst>
          </p:cNvPr>
          <p:cNvGrpSpPr/>
          <p:nvPr/>
        </p:nvGrpSpPr>
        <p:grpSpPr>
          <a:xfrm rot="5474817">
            <a:off x="4016236" y="7568654"/>
            <a:ext cx="571317" cy="571317"/>
            <a:chOff x="0" y="0"/>
            <a:chExt cx="812800" cy="812800"/>
          </a:xfrm>
        </p:grpSpPr>
        <p:sp>
          <p:nvSpPr>
            <p:cNvPr id="7" name="Google Shape;116;p12">
              <a:extLst>
                <a:ext uri="{FF2B5EF4-FFF2-40B4-BE49-F238E27FC236}">
                  <a16:creationId xmlns:a16="http://schemas.microsoft.com/office/drawing/2014/main" id="{D161DBD3-E05B-9568-2270-3EDE2EE8F45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2CD9CB"/>
                </a:gs>
                <a:gs pos="50000">
                  <a:srgbClr val="2CD9CB"/>
                </a:gs>
                <a:gs pos="100000">
                  <a:srgbClr val="566FF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7;p12">
              <a:extLst>
                <a:ext uri="{FF2B5EF4-FFF2-40B4-BE49-F238E27FC236}">
                  <a16:creationId xmlns:a16="http://schemas.microsoft.com/office/drawing/2014/main" id="{D5AB5774-83C4-F409-58AD-DAE6E79556A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" tIns="7200" rIns="7200" bIns="72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107;p12">
            <a:extLst>
              <a:ext uri="{FF2B5EF4-FFF2-40B4-BE49-F238E27FC236}">
                <a16:creationId xmlns:a16="http://schemas.microsoft.com/office/drawing/2014/main" id="{CB9B4CCB-26CC-A1D0-BA84-73A2752F899F}"/>
              </a:ext>
            </a:extLst>
          </p:cNvPr>
          <p:cNvSpPr txBox="1"/>
          <p:nvPr/>
        </p:nvSpPr>
        <p:spPr>
          <a:xfrm>
            <a:off x="4882922" y="7236819"/>
            <a:ext cx="8201465" cy="128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vi-VN" sz="3200" dirty="0">
                <a:solidFill>
                  <a:schemeClr val="bg1"/>
                </a:solidFill>
              </a:rPr>
              <a:t>Hệ thống còn hỗ trợ quản trị viên quản lý toàn bộ hoạt động cửa hàng.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92AB9"/>
            </a:gs>
            <a:gs pos="100000">
              <a:srgbClr val="0920DE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436406" y="-797344"/>
            <a:ext cx="7554212" cy="3800276"/>
            <a:chOff x="0" y="-47625"/>
            <a:chExt cx="1808973" cy="1000896"/>
          </a:xfrm>
        </p:grpSpPr>
        <p:sp>
          <p:nvSpPr>
            <p:cNvPr id="79" name="Google Shape;79;p11"/>
            <p:cNvSpPr/>
            <p:nvPr/>
          </p:nvSpPr>
          <p:spPr>
            <a:xfrm>
              <a:off x="0" y="287201"/>
              <a:ext cx="1808973" cy="666070"/>
            </a:xfrm>
            <a:custGeom>
              <a:avLst/>
              <a:gdLst/>
              <a:ahLst/>
              <a:cxnLst/>
              <a:rect l="l" t="t" r="r" b="b"/>
              <a:pathLst>
                <a:path w="1808973" h="2413314" extrusionOk="0">
                  <a:moveTo>
                    <a:pt x="0" y="0"/>
                  </a:moveTo>
                  <a:lnTo>
                    <a:pt x="1808973" y="0"/>
                  </a:lnTo>
                  <a:lnTo>
                    <a:pt x="1808973" y="2413314"/>
                  </a:lnTo>
                  <a:lnTo>
                    <a:pt x="0" y="24133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80" name="Google Shape;80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11"/>
          <p:cNvSpPr/>
          <p:nvPr/>
        </p:nvSpPr>
        <p:spPr>
          <a:xfrm>
            <a:off x="15678811" y="261475"/>
            <a:ext cx="7028736" cy="8229600"/>
          </a:xfrm>
          <a:custGeom>
            <a:avLst/>
            <a:gdLst/>
            <a:ahLst/>
            <a:cxnLst/>
            <a:rect l="l" t="t" r="r" b="b"/>
            <a:pathLst>
              <a:path w="7028736" h="8229600" extrusionOk="0">
                <a:moveTo>
                  <a:pt x="0" y="0"/>
                </a:moveTo>
                <a:lnTo>
                  <a:pt x="7028736" y="0"/>
                </a:lnTo>
                <a:lnTo>
                  <a:pt x="70287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6" b="-25"/>
            </a:stretch>
          </a:blipFill>
          <a:ln>
            <a:noFill/>
          </a:ln>
        </p:spPr>
      </p:sp>
      <p:grpSp>
        <p:nvGrpSpPr>
          <p:cNvPr id="86" name="Google Shape;86;p11"/>
          <p:cNvGrpSpPr/>
          <p:nvPr/>
        </p:nvGrpSpPr>
        <p:grpSpPr>
          <a:xfrm>
            <a:off x="8877597" y="316897"/>
            <a:ext cx="4601419" cy="3266926"/>
            <a:chOff x="2198351" y="-72720"/>
            <a:chExt cx="4931815" cy="5666177"/>
          </a:xfrm>
        </p:grpSpPr>
        <p:sp>
          <p:nvSpPr>
            <p:cNvPr id="88" name="Google Shape;88;p11"/>
            <p:cNvSpPr txBox="1"/>
            <p:nvPr/>
          </p:nvSpPr>
          <p:spPr>
            <a:xfrm>
              <a:off x="2198351" y="-72720"/>
              <a:ext cx="4408098" cy="787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 err="1">
                  <a:solidFill>
                    <a:srgbClr val="2CD9CB"/>
                  </a:solidFill>
                  <a:latin typeface="Montserrat"/>
                  <a:sym typeface="Montserrat"/>
                </a:rPr>
                <a:t>Đối</a:t>
              </a:r>
              <a:r>
                <a:rPr lang="en-US" sz="3200" b="1" dirty="0">
                  <a:solidFill>
                    <a:srgbClr val="2CD9CB"/>
                  </a:solidFill>
                  <a:latin typeface="Montserrat"/>
                  <a:sym typeface="Montserrat"/>
                </a:rPr>
                <a:t> </a:t>
              </a:r>
              <a:r>
                <a:rPr lang="en-US" sz="3200" b="1" dirty="0" err="1">
                  <a:solidFill>
                    <a:srgbClr val="2CD9CB"/>
                  </a:solidFill>
                  <a:latin typeface="Montserrat"/>
                  <a:sym typeface="Montserrat"/>
                </a:rPr>
                <a:t>tượng</a:t>
              </a:r>
              <a:endParaRPr dirty="0"/>
            </a:p>
          </p:txBody>
        </p:sp>
        <p:sp>
          <p:nvSpPr>
            <p:cNvPr id="89" name="Google Shape;89;p11"/>
            <p:cNvSpPr txBox="1"/>
            <p:nvPr/>
          </p:nvSpPr>
          <p:spPr>
            <a:xfrm>
              <a:off x="2198351" y="767518"/>
              <a:ext cx="4931815" cy="48259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39958"/>
                </a:lnSpc>
              </a:pPr>
              <a:r>
                <a:rPr lang="vi-VN" sz="2400" dirty="0">
                  <a:solidFill>
                    <a:schemeClr val="bg1"/>
                  </a:solidFill>
                </a:rPr>
                <a:t>Đối tượng nghiên cứu là </a:t>
              </a:r>
              <a:r>
                <a:rPr lang="vi-VN" sz="2400" dirty="0" err="1">
                  <a:solidFill>
                    <a:schemeClr val="bg1"/>
                  </a:solidFill>
                </a:rPr>
                <a:t>website</a:t>
              </a:r>
              <a:r>
                <a:rPr lang="vi-VN" sz="2400" dirty="0">
                  <a:solidFill>
                    <a:schemeClr val="bg1"/>
                  </a:solidFill>
                </a:rPr>
                <a:t> bán </a:t>
              </a:r>
              <a:r>
                <a:rPr lang="vi-VN" sz="2400" dirty="0" err="1">
                  <a:solidFill>
                    <a:schemeClr val="bg1"/>
                  </a:solidFill>
                </a:rPr>
                <a:t>laptop</a:t>
              </a:r>
              <a:r>
                <a:rPr lang="vi-VN" sz="2400" dirty="0">
                  <a:solidFill>
                    <a:schemeClr val="bg1"/>
                  </a:solidFill>
                </a:rPr>
                <a:t> cho cửa hàng </a:t>
              </a:r>
              <a:r>
                <a:rPr lang="vi-VN" sz="2400" dirty="0" err="1">
                  <a:solidFill>
                    <a:schemeClr val="bg1"/>
                  </a:solidFill>
                </a:rPr>
                <a:t>Laptop</a:t>
              </a:r>
              <a:r>
                <a:rPr lang="vi-VN" sz="2400" dirty="0">
                  <a:solidFill>
                    <a:schemeClr val="bg1"/>
                  </a:solidFill>
                </a:rPr>
                <a:t> </a:t>
              </a:r>
              <a:r>
                <a:rPr lang="vi-VN" sz="2400" dirty="0" err="1">
                  <a:solidFill>
                    <a:schemeClr val="bg1"/>
                  </a:solidFill>
                </a:rPr>
                <a:t>World</a:t>
              </a:r>
              <a:r>
                <a:rPr lang="vi-VN" sz="2400" dirty="0">
                  <a:solidFill>
                    <a:schemeClr val="bg1"/>
                  </a:solidFill>
                </a:rPr>
                <a:t>.</a:t>
              </a:r>
              <a:br>
                <a:rPr lang="vi-VN" sz="2400" dirty="0">
                  <a:solidFill>
                    <a:schemeClr val="bg1"/>
                  </a:solidFill>
                </a:rPr>
              </a:br>
              <a:r>
                <a:rPr lang="vi-VN" sz="2400" dirty="0" err="1">
                  <a:solidFill>
                    <a:schemeClr val="bg1"/>
                  </a:solidFill>
                </a:rPr>
                <a:t>Website</a:t>
              </a:r>
              <a:r>
                <a:rPr lang="vi-VN" sz="2400" dirty="0">
                  <a:solidFill>
                    <a:schemeClr val="bg1"/>
                  </a:solidFill>
                </a:rPr>
                <a:t> phục vụ cho khách hàng và quản trị viên.</a:t>
              </a:r>
              <a:br>
                <a:rPr lang="vi-VN" sz="2400" dirty="0">
                  <a:solidFill>
                    <a:schemeClr val="bg1"/>
                  </a:solidFill>
                </a:rPr>
              </a:br>
              <a:endParaRPr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94" name="Google Shape;94;p11"/>
          <p:cNvSpPr txBox="1"/>
          <p:nvPr/>
        </p:nvSpPr>
        <p:spPr>
          <a:xfrm>
            <a:off x="436406" y="786941"/>
            <a:ext cx="7554211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rgbClr val="2CD9CB"/>
                </a:solidFill>
                <a:latin typeface="Russo One"/>
                <a:sym typeface="Russo One"/>
              </a:rPr>
              <a:t>Đối</a:t>
            </a:r>
            <a:r>
              <a:rPr lang="en-US" sz="6000" dirty="0">
                <a:solidFill>
                  <a:srgbClr val="2CD9CB"/>
                </a:solidFill>
                <a:latin typeface="Russo One"/>
                <a:sym typeface="Russo One"/>
              </a:rPr>
              <a:t> </a:t>
            </a:r>
            <a:r>
              <a:rPr lang="en-US" sz="6000" dirty="0" err="1">
                <a:solidFill>
                  <a:srgbClr val="2CD9CB"/>
                </a:solidFill>
                <a:latin typeface="Russo One"/>
                <a:sym typeface="Russo One"/>
              </a:rPr>
              <a:t>tượng</a:t>
            </a:r>
            <a:r>
              <a:rPr lang="en-US" sz="6000" dirty="0">
                <a:solidFill>
                  <a:srgbClr val="2CD9CB"/>
                </a:solidFill>
                <a:latin typeface="Russo One"/>
                <a:sym typeface="Russo One"/>
              </a:rPr>
              <a:t> </a:t>
            </a:r>
            <a:r>
              <a:rPr lang="en-US" sz="6000" dirty="0" err="1">
                <a:solidFill>
                  <a:srgbClr val="2CD9CB"/>
                </a:solidFill>
                <a:latin typeface="Russo One"/>
                <a:sym typeface="Russo One"/>
              </a:rPr>
              <a:t>và</a:t>
            </a:r>
            <a:r>
              <a:rPr lang="en-US" sz="6000" dirty="0">
                <a:solidFill>
                  <a:srgbClr val="2CD9CB"/>
                </a:solidFill>
                <a:latin typeface="Russo One"/>
                <a:sym typeface="Russo One"/>
              </a:rPr>
              <a:t>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rgbClr val="2CD9CB"/>
                </a:solidFill>
                <a:latin typeface="Russo One"/>
                <a:sym typeface="Russo One"/>
              </a:rPr>
              <a:t>phạm</a:t>
            </a:r>
            <a:r>
              <a:rPr lang="en-US" sz="6000" dirty="0">
                <a:solidFill>
                  <a:srgbClr val="2CD9CB"/>
                </a:solidFill>
                <a:latin typeface="Russo One"/>
                <a:sym typeface="Russo One"/>
              </a:rPr>
              <a:t> vi </a:t>
            </a:r>
            <a:r>
              <a:rPr lang="en-US" sz="6000" dirty="0" err="1">
                <a:solidFill>
                  <a:srgbClr val="2CD9CB"/>
                </a:solidFill>
                <a:latin typeface="Russo One"/>
                <a:sym typeface="Russo One"/>
              </a:rPr>
              <a:t>nghiên</a:t>
            </a:r>
            <a:r>
              <a:rPr lang="en-US" sz="6000" dirty="0">
                <a:solidFill>
                  <a:srgbClr val="2CD9CB"/>
                </a:solidFill>
                <a:latin typeface="Russo One"/>
                <a:sym typeface="Russo One"/>
              </a:rPr>
              <a:t> </a:t>
            </a:r>
            <a:r>
              <a:rPr lang="en-US" sz="6000" dirty="0" err="1">
                <a:solidFill>
                  <a:srgbClr val="2CD9CB"/>
                </a:solidFill>
                <a:latin typeface="Russo One"/>
                <a:sym typeface="Russo One"/>
              </a:rPr>
              <a:t>cứu</a:t>
            </a:r>
            <a:endParaRPr dirty="0"/>
          </a:p>
        </p:txBody>
      </p:sp>
      <p:grpSp>
        <p:nvGrpSpPr>
          <p:cNvPr id="95" name="Google Shape;95;p11"/>
          <p:cNvGrpSpPr/>
          <p:nvPr/>
        </p:nvGrpSpPr>
        <p:grpSpPr>
          <a:xfrm>
            <a:off x="8877597" y="3456784"/>
            <a:ext cx="4338619" cy="2121564"/>
            <a:chOff x="3270446" y="-3711417"/>
            <a:chExt cx="5802749" cy="2828754"/>
          </a:xfrm>
        </p:grpSpPr>
        <p:sp>
          <p:nvSpPr>
            <p:cNvPr id="97" name="Google Shape;97;p11"/>
            <p:cNvSpPr txBox="1"/>
            <p:nvPr/>
          </p:nvSpPr>
          <p:spPr>
            <a:xfrm>
              <a:off x="3270446" y="-3711417"/>
              <a:ext cx="5802749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rgbClr val="2CD9C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Phạm vi </a:t>
              </a:r>
              <a:r>
                <a:rPr lang="en-US" sz="3200" b="1" dirty="0" err="1">
                  <a:solidFill>
                    <a:srgbClr val="2CD9C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nghiên</a:t>
              </a:r>
              <a:r>
                <a:rPr lang="en-US" sz="3200" b="1" dirty="0">
                  <a:solidFill>
                    <a:srgbClr val="2CD9C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dirty="0" err="1">
                  <a:solidFill>
                    <a:srgbClr val="2CD9C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cứu</a:t>
              </a:r>
              <a:endParaRPr dirty="0"/>
            </a:p>
          </p:txBody>
        </p:sp>
        <p:sp>
          <p:nvSpPr>
            <p:cNvPr id="98" name="Google Shape;98;p11"/>
            <p:cNvSpPr txBox="1"/>
            <p:nvPr/>
          </p:nvSpPr>
          <p:spPr>
            <a:xfrm>
              <a:off x="3270446" y="-2950923"/>
              <a:ext cx="5802749" cy="2068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39958"/>
                </a:lnSpc>
              </a:pPr>
              <a:r>
                <a:rPr lang="vi-VN" sz="2400" dirty="0">
                  <a:solidFill>
                    <a:schemeClr val="bg1"/>
                  </a:solidFill>
                </a:rPr>
                <a:t>Hệ thống được xây dựng ở mức độ minh họa phục vụ học tập.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Google Shape;94;p11">
            <a:extLst>
              <a:ext uri="{FF2B5EF4-FFF2-40B4-BE49-F238E27FC236}">
                <a16:creationId xmlns:a16="http://schemas.microsoft.com/office/drawing/2014/main" id="{F69540E7-3AC3-F414-0B57-241B3BFB5FB4}"/>
              </a:ext>
            </a:extLst>
          </p:cNvPr>
          <p:cNvSpPr txBox="1"/>
          <p:nvPr/>
        </p:nvSpPr>
        <p:spPr>
          <a:xfrm>
            <a:off x="392189" y="6294834"/>
            <a:ext cx="7554211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2CD9CB"/>
                </a:solidFill>
                <a:latin typeface="Russo One"/>
                <a:sym typeface="Russo One"/>
              </a:rPr>
              <a:t>Phương </a:t>
            </a:r>
            <a:r>
              <a:rPr lang="en-US" sz="6000" dirty="0" err="1">
                <a:solidFill>
                  <a:srgbClr val="2CD9CB"/>
                </a:solidFill>
                <a:latin typeface="Russo One"/>
                <a:sym typeface="Russo One"/>
              </a:rPr>
              <a:t>pháp</a:t>
            </a:r>
            <a:r>
              <a:rPr lang="en-US" sz="6000" dirty="0">
                <a:solidFill>
                  <a:srgbClr val="2CD9CB"/>
                </a:solidFill>
                <a:latin typeface="Russo One"/>
                <a:sym typeface="Russo One"/>
              </a:rPr>
              <a:t> </a:t>
            </a:r>
            <a:r>
              <a:rPr lang="en-US" sz="6000" dirty="0" err="1">
                <a:solidFill>
                  <a:srgbClr val="2CD9CB"/>
                </a:solidFill>
                <a:latin typeface="Russo One"/>
                <a:sym typeface="Russo One"/>
              </a:rPr>
              <a:t>nghiên</a:t>
            </a:r>
            <a:r>
              <a:rPr lang="en-US" sz="6000" dirty="0">
                <a:solidFill>
                  <a:srgbClr val="2CD9CB"/>
                </a:solidFill>
                <a:latin typeface="Russo One"/>
                <a:sym typeface="Russo One"/>
              </a:rPr>
              <a:t> </a:t>
            </a:r>
            <a:r>
              <a:rPr lang="en-US" sz="6000" dirty="0" err="1">
                <a:solidFill>
                  <a:srgbClr val="2CD9CB"/>
                </a:solidFill>
                <a:latin typeface="Russo One"/>
                <a:sym typeface="Russo One"/>
              </a:rPr>
              <a:t>cứu</a:t>
            </a:r>
            <a:endParaRPr lang="en-US" sz="6000" dirty="0">
              <a:solidFill>
                <a:srgbClr val="2CD9CB"/>
              </a:solidFill>
              <a:latin typeface="Russo One"/>
              <a:sym typeface="Russo One"/>
            </a:endParaRPr>
          </a:p>
        </p:txBody>
      </p:sp>
      <p:grpSp>
        <p:nvGrpSpPr>
          <p:cNvPr id="5" name="Google Shape;95;p11">
            <a:extLst>
              <a:ext uri="{FF2B5EF4-FFF2-40B4-BE49-F238E27FC236}">
                <a16:creationId xmlns:a16="http://schemas.microsoft.com/office/drawing/2014/main" id="{EA13E1EE-1924-45C0-233C-173D9993F10F}"/>
              </a:ext>
            </a:extLst>
          </p:cNvPr>
          <p:cNvGrpSpPr/>
          <p:nvPr/>
        </p:nvGrpSpPr>
        <p:grpSpPr>
          <a:xfrm>
            <a:off x="8877597" y="6145654"/>
            <a:ext cx="5609088" cy="2823295"/>
            <a:chOff x="2503644" y="-3825334"/>
            <a:chExt cx="5802749" cy="3764396"/>
          </a:xfrm>
        </p:grpSpPr>
        <p:sp>
          <p:nvSpPr>
            <p:cNvPr id="7" name="Google Shape;97;p11">
              <a:extLst>
                <a:ext uri="{FF2B5EF4-FFF2-40B4-BE49-F238E27FC236}">
                  <a16:creationId xmlns:a16="http://schemas.microsoft.com/office/drawing/2014/main" id="{986A2D2E-5D50-84E7-74C7-33AC3C3C10D4}"/>
                </a:ext>
              </a:extLst>
            </p:cNvPr>
            <p:cNvSpPr txBox="1"/>
            <p:nvPr/>
          </p:nvSpPr>
          <p:spPr>
            <a:xfrm>
              <a:off x="2503644" y="-3825334"/>
              <a:ext cx="5802749" cy="1575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rgbClr val="2CD9C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Phương </a:t>
              </a:r>
              <a:r>
                <a:rPr lang="en-US" sz="3200" b="1" dirty="0" err="1">
                  <a:solidFill>
                    <a:srgbClr val="2CD9C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pháp</a:t>
              </a:r>
              <a:r>
                <a:rPr lang="en-US" sz="3200" b="1" dirty="0">
                  <a:solidFill>
                    <a:srgbClr val="2CD9C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dirty="0" err="1">
                  <a:solidFill>
                    <a:srgbClr val="2CD9C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nghiên</a:t>
              </a:r>
              <a:r>
                <a:rPr lang="en-US" sz="3200" b="1" dirty="0">
                  <a:solidFill>
                    <a:srgbClr val="2CD9C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 dirty="0" err="1">
                  <a:solidFill>
                    <a:srgbClr val="2CD9C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cứu</a:t>
              </a:r>
              <a:endParaRPr dirty="0"/>
            </a:p>
          </p:txBody>
        </p:sp>
        <p:sp>
          <p:nvSpPr>
            <p:cNvPr id="8" name="Google Shape;98;p11">
              <a:extLst>
                <a:ext uri="{FF2B5EF4-FFF2-40B4-BE49-F238E27FC236}">
                  <a16:creationId xmlns:a16="http://schemas.microsoft.com/office/drawing/2014/main" id="{123D2090-A278-F294-3AAC-C486F425D796}"/>
                </a:ext>
              </a:extLst>
            </p:cNvPr>
            <p:cNvSpPr txBox="1"/>
            <p:nvPr/>
          </p:nvSpPr>
          <p:spPr>
            <a:xfrm>
              <a:off x="2503644" y="-2818619"/>
              <a:ext cx="5802749" cy="2757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39958"/>
                </a:lnSpc>
              </a:pPr>
              <a:r>
                <a:rPr lang="vi-VN" sz="2400" dirty="0">
                  <a:solidFill>
                    <a:schemeClr val="bg1"/>
                  </a:solidFill>
                </a:rPr>
                <a:t>Nghiên cứu tài liệu lý thuyết, khảo sát các </a:t>
              </a:r>
              <a:r>
                <a:rPr lang="vi-VN" sz="2400" dirty="0" err="1">
                  <a:solidFill>
                    <a:schemeClr val="bg1"/>
                  </a:solidFill>
                </a:rPr>
                <a:t>website</a:t>
              </a:r>
              <a:r>
                <a:rPr lang="vi-VN" sz="2400" dirty="0">
                  <a:solidFill>
                    <a:schemeClr val="bg1"/>
                  </a:solidFill>
                </a:rPr>
                <a:t> thương mại điện tử hiện có</a:t>
              </a:r>
              <a:br>
                <a:rPr lang="vi-VN" sz="2400" dirty="0">
                  <a:solidFill>
                    <a:schemeClr val="bg1"/>
                  </a:solidFill>
                </a:rPr>
              </a:br>
              <a:r>
                <a:rPr lang="vi-VN" sz="2400" dirty="0">
                  <a:solidFill>
                    <a:schemeClr val="bg1"/>
                  </a:solidFill>
                </a:rPr>
                <a:t>và phương pháp thực nghiệm thông qua việc xây dựng, kiểm thử và hoàn thiện.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oogle Shape;78;p11">
            <a:extLst>
              <a:ext uri="{FF2B5EF4-FFF2-40B4-BE49-F238E27FC236}">
                <a16:creationId xmlns:a16="http://schemas.microsoft.com/office/drawing/2014/main" id="{8DF2447D-D453-9E48-B913-9867D10313E6}"/>
              </a:ext>
            </a:extLst>
          </p:cNvPr>
          <p:cNvGrpSpPr/>
          <p:nvPr/>
        </p:nvGrpSpPr>
        <p:grpSpPr>
          <a:xfrm>
            <a:off x="436406" y="5021518"/>
            <a:ext cx="7554212" cy="3800276"/>
            <a:chOff x="0" y="-47625"/>
            <a:chExt cx="1808973" cy="1000896"/>
          </a:xfrm>
        </p:grpSpPr>
        <p:sp>
          <p:nvSpPr>
            <p:cNvPr id="11" name="Google Shape;79;p11">
              <a:extLst>
                <a:ext uri="{FF2B5EF4-FFF2-40B4-BE49-F238E27FC236}">
                  <a16:creationId xmlns:a16="http://schemas.microsoft.com/office/drawing/2014/main" id="{DB76E8BA-F54B-696F-5A1B-563FCDA957D5}"/>
                </a:ext>
              </a:extLst>
            </p:cNvPr>
            <p:cNvSpPr/>
            <p:nvPr/>
          </p:nvSpPr>
          <p:spPr>
            <a:xfrm>
              <a:off x="0" y="287201"/>
              <a:ext cx="1808973" cy="666070"/>
            </a:xfrm>
            <a:custGeom>
              <a:avLst/>
              <a:gdLst/>
              <a:ahLst/>
              <a:cxnLst/>
              <a:rect l="l" t="t" r="r" b="b"/>
              <a:pathLst>
                <a:path w="1808973" h="2413314" extrusionOk="0">
                  <a:moveTo>
                    <a:pt x="0" y="0"/>
                  </a:moveTo>
                  <a:lnTo>
                    <a:pt x="1808973" y="0"/>
                  </a:lnTo>
                  <a:lnTo>
                    <a:pt x="1808973" y="2413314"/>
                  </a:lnTo>
                  <a:lnTo>
                    <a:pt x="0" y="24133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2" name="Google Shape;80;p11">
              <a:extLst>
                <a:ext uri="{FF2B5EF4-FFF2-40B4-BE49-F238E27FC236}">
                  <a16:creationId xmlns:a16="http://schemas.microsoft.com/office/drawing/2014/main" id="{F5476326-4A15-F327-9EE7-E79862129573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0DE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/>
          <p:nvPr/>
        </p:nvSpPr>
        <p:spPr>
          <a:xfrm rot="-7768016">
            <a:off x="10869406" y="-7028147"/>
            <a:ext cx="11317476" cy="13676653"/>
          </a:xfrm>
          <a:custGeom>
            <a:avLst/>
            <a:gdLst/>
            <a:ahLst/>
            <a:cxnLst/>
            <a:rect l="l" t="t" r="r" b="b"/>
            <a:pathLst>
              <a:path w="11317476" h="13676653" extrusionOk="0">
                <a:moveTo>
                  <a:pt x="0" y="0"/>
                </a:moveTo>
                <a:lnTo>
                  <a:pt x="11317476" y="0"/>
                </a:lnTo>
                <a:lnTo>
                  <a:pt x="11317476" y="13676653"/>
                </a:lnTo>
                <a:lnTo>
                  <a:pt x="0" y="136766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622" r="-10574" b="-7796"/>
            </a:stretch>
          </a:blipFill>
          <a:ln>
            <a:noFill/>
          </a:ln>
        </p:spPr>
      </p:sp>
      <p:pic>
        <p:nvPicPr>
          <p:cNvPr id="124" name="Google Shape;124;p13"/>
          <p:cNvPicPr preferRelativeResize="0"/>
          <p:nvPr/>
        </p:nvPicPr>
        <p:blipFill rotWithShape="1">
          <a:blip r:embed="rId4">
            <a:alphaModFix/>
          </a:blip>
          <a:srcRect t="1226" b="1226"/>
          <a:stretch/>
        </p:blipFill>
        <p:spPr>
          <a:xfrm>
            <a:off x="5588517" y="338183"/>
            <a:ext cx="7604141" cy="494507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3"/>
          <p:cNvSpPr txBox="1"/>
          <p:nvPr/>
        </p:nvSpPr>
        <p:spPr>
          <a:xfrm>
            <a:off x="2976285" y="5412921"/>
            <a:ext cx="12335423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vi-VN" sz="9600" dirty="0">
                <a:solidFill>
                  <a:schemeClr val="tx2"/>
                </a:solidFill>
              </a:rPr>
              <a:t>Công nghệ sử dụng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26" name="Google Shape;126;p13"/>
          <p:cNvSpPr txBox="1"/>
          <p:nvPr/>
        </p:nvSpPr>
        <p:spPr>
          <a:xfrm>
            <a:off x="1365333" y="7445047"/>
            <a:ext cx="15557326" cy="72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vi-VN" sz="3600" dirty="0" err="1">
                <a:solidFill>
                  <a:schemeClr val="bg1"/>
                </a:solidFill>
              </a:rPr>
              <a:t>Frontend</a:t>
            </a:r>
            <a:r>
              <a:rPr lang="vi-VN" sz="3600" dirty="0">
                <a:solidFill>
                  <a:schemeClr val="bg1"/>
                </a:solidFill>
              </a:rPr>
              <a:t> được xây dựng bằng HTML, CSS, </a:t>
            </a:r>
            <a:r>
              <a:rPr lang="vi-VN" sz="3600" dirty="0" err="1">
                <a:solidFill>
                  <a:schemeClr val="bg1"/>
                </a:solidFill>
              </a:rPr>
              <a:t>JavaScript</a:t>
            </a:r>
            <a:r>
              <a:rPr lang="vi-VN" sz="3600" dirty="0">
                <a:solidFill>
                  <a:schemeClr val="bg1"/>
                </a:solidFill>
              </a:rPr>
              <a:t> kết hợp </a:t>
            </a:r>
            <a:r>
              <a:rPr lang="vi-VN" sz="3600" dirty="0" err="1">
                <a:solidFill>
                  <a:schemeClr val="bg1"/>
                </a:solidFill>
              </a:rPr>
              <a:t>Bootstrap</a:t>
            </a:r>
            <a:r>
              <a:rPr lang="en-US" sz="3500" dirty="0">
                <a:solidFill>
                  <a:schemeClr val="bg1"/>
                </a:solidFill>
              </a:rPr>
              <a:t>.</a:t>
            </a:r>
            <a:r>
              <a:rPr lang="en-US" sz="35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7" name="Google Shape;127;p13"/>
          <p:cNvSpPr/>
          <p:nvPr/>
        </p:nvSpPr>
        <p:spPr>
          <a:xfrm rot="-7768016">
            <a:off x="-5972353" y="5567496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2" y="0"/>
                </a:lnTo>
                <a:lnTo>
                  <a:pt x="8728112" y="12454714"/>
                </a:lnTo>
                <a:lnTo>
                  <a:pt x="0" y="12454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2" name="Google Shape;126;p13">
            <a:extLst>
              <a:ext uri="{FF2B5EF4-FFF2-40B4-BE49-F238E27FC236}">
                <a16:creationId xmlns:a16="http://schemas.microsoft.com/office/drawing/2014/main" id="{432BF49C-22D4-14E3-7509-B6BB1C502311}"/>
              </a:ext>
            </a:extLst>
          </p:cNvPr>
          <p:cNvSpPr txBox="1"/>
          <p:nvPr/>
        </p:nvSpPr>
        <p:spPr>
          <a:xfrm>
            <a:off x="1611924" y="8165244"/>
            <a:ext cx="15557326" cy="72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vi-VN" sz="3600" dirty="0" err="1">
                <a:solidFill>
                  <a:schemeClr val="bg1"/>
                </a:solidFill>
              </a:rPr>
              <a:t>Backend</a:t>
            </a:r>
            <a:r>
              <a:rPr lang="vi-VN" sz="3600" dirty="0">
                <a:solidFill>
                  <a:schemeClr val="bg1"/>
                </a:solidFill>
              </a:rPr>
              <a:t> sử dụng </a:t>
            </a:r>
            <a:r>
              <a:rPr lang="vi-VN" sz="3600" dirty="0" err="1">
                <a:solidFill>
                  <a:schemeClr val="bg1"/>
                </a:solidFill>
              </a:rPr>
              <a:t>NodeJS</a:t>
            </a:r>
            <a:r>
              <a:rPr lang="vi-VN" sz="3600" dirty="0">
                <a:solidFill>
                  <a:schemeClr val="bg1"/>
                </a:solidFill>
              </a:rPr>
              <a:t> và Express.js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Google Shape;126;p13">
            <a:extLst>
              <a:ext uri="{FF2B5EF4-FFF2-40B4-BE49-F238E27FC236}">
                <a16:creationId xmlns:a16="http://schemas.microsoft.com/office/drawing/2014/main" id="{252DCD07-67A8-7FA4-31BB-F85BB9807D48}"/>
              </a:ext>
            </a:extLst>
          </p:cNvPr>
          <p:cNvSpPr txBox="1"/>
          <p:nvPr/>
        </p:nvSpPr>
        <p:spPr>
          <a:xfrm>
            <a:off x="1713757" y="8921074"/>
            <a:ext cx="15557326" cy="72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vi-VN" sz="3600" dirty="0">
                <a:solidFill>
                  <a:schemeClr val="bg1"/>
                </a:solidFill>
              </a:rPr>
              <a:t>Cơ sở dữ liệu được quản lý bằng </a:t>
            </a:r>
            <a:r>
              <a:rPr lang="vi-VN" sz="3600" dirty="0" err="1">
                <a:solidFill>
                  <a:schemeClr val="bg1"/>
                </a:solidFill>
              </a:rPr>
              <a:t>MySQL</a:t>
            </a:r>
            <a:r>
              <a:rPr lang="vi-VN" sz="3600" dirty="0">
                <a:solidFill>
                  <a:schemeClr val="bg1"/>
                </a:solidFill>
              </a:rPr>
              <a:t>.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4" name="Google Shape;154;p14">
            <a:extLst>
              <a:ext uri="{FF2B5EF4-FFF2-40B4-BE49-F238E27FC236}">
                <a16:creationId xmlns:a16="http://schemas.microsoft.com/office/drawing/2014/main" id="{4B899790-89A5-CD7B-6D17-49433DF7E75D}"/>
              </a:ext>
            </a:extLst>
          </p:cNvPr>
          <p:cNvGrpSpPr/>
          <p:nvPr/>
        </p:nvGrpSpPr>
        <p:grpSpPr>
          <a:xfrm rot="5474817">
            <a:off x="12511192" y="3828397"/>
            <a:ext cx="1041406" cy="1041406"/>
            <a:chOff x="0" y="0"/>
            <a:chExt cx="812800" cy="812800"/>
          </a:xfrm>
        </p:grpSpPr>
        <p:sp>
          <p:nvSpPr>
            <p:cNvPr id="5" name="Google Shape;155;p14">
              <a:extLst>
                <a:ext uri="{FF2B5EF4-FFF2-40B4-BE49-F238E27FC236}">
                  <a16:creationId xmlns:a16="http://schemas.microsoft.com/office/drawing/2014/main" id="{4EA8BA67-1662-83CE-4110-845BFB43098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2CD9CB"/>
                </a:gs>
                <a:gs pos="50000">
                  <a:srgbClr val="2CD9CB"/>
                </a:gs>
                <a:gs pos="100000">
                  <a:srgbClr val="566FF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6;p14">
              <a:extLst>
                <a:ext uri="{FF2B5EF4-FFF2-40B4-BE49-F238E27FC236}">
                  <a16:creationId xmlns:a16="http://schemas.microsoft.com/office/drawing/2014/main" id="{7DA8C6C9-4EA2-3183-0EED-82AB209C38E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" tIns="7200" rIns="7200" bIns="72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54;p14">
            <a:extLst>
              <a:ext uri="{FF2B5EF4-FFF2-40B4-BE49-F238E27FC236}">
                <a16:creationId xmlns:a16="http://schemas.microsoft.com/office/drawing/2014/main" id="{7874B73F-70BE-14CC-D524-1F12B6B886D4}"/>
              </a:ext>
            </a:extLst>
          </p:cNvPr>
          <p:cNvGrpSpPr/>
          <p:nvPr/>
        </p:nvGrpSpPr>
        <p:grpSpPr>
          <a:xfrm rot="5474817">
            <a:off x="4920494" y="1350242"/>
            <a:ext cx="1041406" cy="1041406"/>
            <a:chOff x="0" y="0"/>
            <a:chExt cx="812800" cy="812800"/>
          </a:xfrm>
        </p:grpSpPr>
        <p:sp>
          <p:nvSpPr>
            <p:cNvPr id="9" name="Google Shape;155;p14">
              <a:extLst>
                <a:ext uri="{FF2B5EF4-FFF2-40B4-BE49-F238E27FC236}">
                  <a16:creationId xmlns:a16="http://schemas.microsoft.com/office/drawing/2014/main" id="{07A43B27-D751-880A-B36D-37327999557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2CD9CB"/>
                </a:gs>
                <a:gs pos="50000">
                  <a:srgbClr val="2CD9CB"/>
                </a:gs>
                <a:gs pos="100000">
                  <a:srgbClr val="566FF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6;p14">
              <a:extLst>
                <a:ext uri="{FF2B5EF4-FFF2-40B4-BE49-F238E27FC236}">
                  <a16:creationId xmlns:a16="http://schemas.microsoft.com/office/drawing/2014/main" id="{EA4499FE-4AB0-56C2-A91F-D0D9DEFB63C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" tIns="7200" rIns="7200" bIns="72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0DE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 txBox="1"/>
          <p:nvPr/>
        </p:nvSpPr>
        <p:spPr>
          <a:xfrm>
            <a:off x="4235903" y="1239432"/>
            <a:ext cx="9816195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vi-VN" sz="8800" dirty="0">
                <a:solidFill>
                  <a:schemeClr val="tx2"/>
                </a:solidFill>
              </a:rPr>
              <a:t>Kiến trúc hệ thống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162" name="Google Shape;162;p15"/>
          <p:cNvGrpSpPr/>
          <p:nvPr/>
        </p:nvGrpSpPr>
        <p:grpSpPr>
          <a:xfrm>
            <a:off x="7936835" y="3401751"/>
            <a:ext cx="6510685" cy="1443771"/>
            <a:chOff x="8198" y="8198"/>
            <a:chExt cx="7381742" cy="1925028"/>
          </a:xfrm>
        </p:grpSpPr>
        <p:sp>
          <p:nvSpPr>
            <p:cNvPr id="163" name="Google Shape;163;p15"/>
            <p:cNvSpPr txBox="1"/>
            <p:nvPr/>
          </p:nvSpPr>
          <p:spPr>
            <a:xfrm>
              <a:off x="1135229" y="12701"/>
              <a:ext cx="6254711" cy="1920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vi-VN" sz="3200" dirty="0">
                  <a:solidFill>
                    <a:schemeClr val="bg1"/>
                  </a:solidFill>
                </a:rPr>
                <a:t>Hệ thống được xây dựng theo mô hình </a:t>
              </a:r>
              <a:r>
                <a:rPr lang="vi-VN" sz="3200" dirty="0" err="1">
                  <a:solidFill>
                    <a:schemeClr val="bg1"/>
                  </a:solidFill>
                </a:rPr>
                <a:t>Client</a:t>
              </a:r>
              <a:r>
                <a:rPr lang="vi-VN" sz="3200" dirty="0">
                  <a:solidFill>
                    <a:schemeClr val="bg1"/>
                  </a:solidFill>
                </a:rPr>
                <a:t> – Server.</a:t>
              </a:r>
              <a:br>
                <a:rPr lang="vi-VN" sz="3200" dirty="0">
                  <a:solidFill>
                    <a:schemeClr val="bg1"/>
                  </a:solidFill>
                </a:rPr>
              </a:br>
              <a:endParaRPr dirty="0">
                <a:solidFill>
                  <a:schemeClr val="bg1"/>
                </a:solidFill>
              </a:endParaRPr>
            </a:p>
          </p:txBody>
        </p:sp>
        <p:grpSp>
          <p:nvGrpSpPr>
            <p:cNvPr id="166" name="Google Shape;166;p15"/>
            <p:cNvGrpSpPr/>
            <p:nvPr/>
          </p:nvGrpSpPr>
          <p:grpSpPr>
            <a:xfrm rot="5474817">
              <a:off x="8198" y="8198"/>
              <a:ext cx="761756" cy="761756"/>
              <a:chOff x="0" y="0"/>
              <a:chExt cx="812800" cy="812800"/>
            </a:xfrm>
          </p:grpSpPr>
          <p:sp>
            <p:nvSpPr>
              <p:cNvPr id="167" name="Google Shape;16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CD9CB"/>
                  </a:gs>
                  <a:gs pos="50000">
                    <a:srgbClr val="2CD9CB"/>
                  </a:gs>
                  <a:gs pos="100000">
                    <a:srgbClr val="566FF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200" tIns="7200" rIns="7200" bIns="7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9" name="Google Shape;169;p15"/>
          <p:cNvGrpSpPr/>
          <p:nvPr/>
        </p:nvGrpSpPr>
        <p:grpSpPr>
          <a:xfrm>
            <a:off x="7936835" y="5543969"/>
            <a:ext cx="7303165" cy="1181862"/>
            <a:chOff x="8198" y="3274"/>
            <a:chExt cx="9737553" cy="1575816"/>
          </a:xfrm>
        </p:grpSpPr>
        <p:sp>
          <p:nvSpPr>
            <p:cNvPr id="170" name="Google Shape;170;p15"/>
            <p:cNvSpPr txBox="1"/>
            <p:nvPr/>
          </p:nvSpPr>
          <p:spPr>
            <a:xfrm>
              <a:off x="1277773" y="3274"/>
              <a:ext cx="8467978" cy="15758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vi-VN" sz="3200" dirty="0" err="1">
                  <a:solidFill>
                    <a:schemeClr val="bg1"/>
                  </a:solidFill>
                </a:rPr>
                <a:t>Frontend</a:t>
              </a:r>
              <a:r>
                <a:rPr lang="vi-VN" sz="3200" dirty="0">
                  <a:solidFill>
                    <a:schemeClr val="bg1"/>
                  </a:solidFill>
                </a:rPr>
                <a:t> gửi yêu cầu đến </a:t>
              </a:r>
              <a:r>
                <a:rPr lang="vi-VN" sz="3200" dirty="0" err="1">
                  <a:solidFill>
                    <a:schemeClr val="bg1"/>
                  </a:solidFill>
                </a:rPr>
                <a:t>Backend</a:t>
              </a:r>
              <a:r>
                <a:rPr lang="vi-VN" sz="3200" dirty="0">
                  <a:solidFill>
                    <a:schemeClr val="bg1"/>
                  </a:solidFill>
                </a:rPr>
                <a:t> thông qua </a:t>
              </a:r>
              <a:r>
                <a:rPr lang="vi-VN" sz="3200" dirty="0" err="1">
                  <a:solidFill>
                    <a:schemeClr val="bg1"/>
                  </a:solidFill>
                </a:rPr>
                <a:t>RESTful</a:t>
              </a:r>
              <a:r>
                <a:rPr lang="vi-VN" sz="3200" dirty="0">
                  <a:solidFill>
                    <a:schemeClr val="bg1"/>
                  </a:solidFill>
                </a:rPr>
                <a:t> API.</a:t>
              </a:r>
              <a:endParaRPr dirty="0">
                <a:solidFill>
                  <a:schemeClr val="bg1"/>
                </a:solidFill>
              </a:endParaRPr>
            </a:p>
          </p:txBody>
        </p:sp>
        <p:grpSp>
          <p:nvGrpSpPr>
            <p:cNvPr id="173" name="Google Shape;173;p15"/>
            <p:cNvGrpSpPr/>
            <p:nvPr/>
          </p:nvGrpSpPr>
          <p:grpSpPr>
            <a:xfrm rot="5474817">
              <a:off x="8198" y="8198"/>
              <a:ext cx="761756" cy="761756"/>
              <a:chOff x="0" y="0"/>
              <a:chExt cx="812800" cy="812800"/>
            </a:xfrm>
          </p:grpSpPr>
          <p:sp>
            <p:nvSpPr>
              <p:cNvPr id="174" name="Google Shape;17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CD9CB"/>
                  </a:gs>
                  <a:gs pos="50000">
                    <a:srgbClr val="2CD9CB"/>
                  </a:gs>
                  <a:gs pos="100000">
                    <a:srgbClr val="566FF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200" tIns="7200" rIns="7200" bIns="7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6" name="Google Shape;176;p15"/>
          <p:cNvGrpSpPr/>
          <p:nvPr/>
        </p:nvGrpSpPr>
        <p:grpSpPr>
          <a:xfrm rot="-2699999">
            <a:off x="-7338536" y="-2278337"/>
            <a:ext cx="11545951" cy="22918102"/>
            <a:chOff x="0" y="-47625"/>
            <a:chExt cx="2505738" cy="4973758"/>
          </a:xfrm>
        </p:grpSpPr>
        <p:sp>
          <p:nvSpPr>
            <p:cNvPr id="177" name="Google Shape;177;p15"/>
            <p:cNvSpPr/>
            <p:nvPr/>
          </p:nvSpPr>
          <p:spPr>
            <a:xfrm>
              <a:off x="0" y="0"/>
              <a:ext cx="2505738" cy="4926133"/>
            </a:xfrm>
            <a:custGeom>
              <a:avLst/>
              <a:gdLst/>
              <a:ahLst/>
              <a:cxnLst/>
              <a:rect l="l" t="t" r="r" b="b"/>
              <a:pathLst>
                <a:path w="2505738" h="4926133" extrusionOk="0">
                  <a:moveTo>
                    <a:pt x="0" y="0"/>
                  </a:moveTo>
                  <a:lnTo>
                    <a:pt x="2505738" y="0"/>
                  </a:lnTo>
                  <a:lnTo>
                    <a:pt x="2505738" y="4926133"/>
                  </a:lnTo>
                  <a:lnTo>
                    <a:pt x="0" y="4926133"/>
                  </a:lnTo>
                  <a:close/>
                </a:path>
              </a:pathLst>
            </a:custGeom>
            <a:gradFill>
              <a:gsLst>
                <a:gs pos="0">
                  <a:srgbClr val="2CD9CB"/>
                </a:gs>
                <a:gs pos="50000">
                  <a:srgbClr val="2CD9CB"/>
                </a:gs>
                <a:gs pos="100000">
                  <a:srgbClr val="566FF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</p:sp>
        <p:sp>
          <p:nvSpPr>
            <p:cNvPr id="178" name="Google Shape;178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650" tIns="61650" rIns="61650" bIns="6165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15"/>
          <p:cNvGrpSpPr/>
          <p:nvPr/>
        </p:nvGrpSpPr>
        <p:grpSpPr>
          <a:xfrm>
            <a:off x="7936835" y="7686504"/>
            <a:ext cx="9171294" cy="1016837"/>
            <a:chOff x="8198" y="8198"/>
            <a:chExt cx="12228390" cy="1355783"/>
          </a:xfrm>
        </p:grpSpPr>
        <p:sp>
          <p:nvSpPr>
            <p:cNvPr id="180" name="Google Shape;180;p15"/>
            <p:cNvSpPr txBox="1"/>
            <p:nvPr/>
          </p:nvSpPr>
          <p:spPr>
            <a:xfrm>
              <a:off x="1277772" y="50801"/>
              <a:ext cx="10958816" cy="131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vi-VN" sz="3200" dirty="0" err="1">
                  <a:solidFill>
                    <a:schemeClr val="bg1"/>
                  </a:solidFill>
                </a:rPr>
                <a:t>Backend</a:t>
              </a:r>
              <a:r>
                <a:rPr lang="vi-VN" sz="3200" dirty="0">
                  <a:solidFill>
                    <a:schemeClr val="bg1"/>
                  </a:solidFill>
                </a:rPr>
                <a:t> xử lý và tương tác với cơ sở dữ liệu </a:t>
              </a:r>
              <a:r>
                <a:rPr lang="vi-VN" sz="3200" dirty="0" err="1">
                  <a:solidFill>
                    <a:schemeClr val="bg1"/>
                  </a:solidFill>
                </a:rPr>
                <a:t>MySQL</a:t>
              </a:r>
              <a:r>
                <a:rPr lang="vi-VN" sz="3200" dirty="0">
                  <a:solidFill>
                    <a:schemeClr val="bg1"/>
                  </a:solidFill>
                </a:rPr>
                <a:t> để trả kết quả cho người dùng.”</a:t>
              </a:r>
            </a:p>
          </p:txBody>
        </p:sp>
        <p:grpSp>
          <p:nvGrpSpPr>
            <p:cNvPr id="183" name="Google Shape;183;p15"/>
            <p:cNvGrpSpPr/>
            <p:nvPr/>
          </p:nvGrpSpPr>
          <p:grpSpPr>
            <a:xfrm rot="5474817">
              <a:off x="8198" y="8198"/>
              <a:ext cx="761756" cy="761756"/>
              <a:chOff x="0" y="0"/>
              <a:chExt cx="812800" cy="812800"/>
            </a:xfrm>
          </p:grpSpPr>
          <p:sp>
            <p:nvSpPr>
              <p:cNvPr id="184" name="Google Shape;18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CD9CB"/>
                  </a:gs>
                  <a:gs pos="50000">
                    <a:srgbClr val="2CD9CB"/>
                  </a:gs>
                  <a:gs pos="100000">
                    <a:srgbClr val="566FF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200" tIns="7200" rIns="7200" bIns="7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6" name="Google Shape;186;p15"/>
          <p:cNvSpPr/>
          <p:nvPr/>
        </p:nvSpPr>
        <p:spPr>
          <a:xfrm rot="-8100000">
            <a:off x="14970173" y="-9968927"/>
            <a:ext cx="11317476" cy="14775075"/>
          </a:xfrm>
          <a:custGeom>
            <a:avLst/>
            <a:gdLst/>
            <a:ahLst/>
            <a:cxnLst/>
            <a:rect l="l" t="t" r="r" b="b"/>
            <a:pathLst>
              <a:path w="11317476" h="14775075" extrusionOk="0">
                <a:moveTo>
                  <a:pt x="0" y="0"/>
                </a:moveTo>
                <a:lnTo>
                  <a:pt x="11317476" y="0"/>
                </a:lnTo>
                <a:lnTo>
                  <a:pt x="11317476" y="14775074"/>
                </a:lnTo>
                <a:lnTo>
                  <a:pt x="0" y="14775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4686" r="-15439" b="-7796"/>
            </a:stretch>
          </a:blipFill>
          <a:ln>
            <a:noFill/>
          </a:ln>
        </p:spPr>
      </p:sp>
      <p:sp>
        <p:nvSpPr>
          <p:cNvPr id="187" name="Google Shape;187;p15"/>
          <p:cNvSpPr/>
          <p:nvPr/>
        </p:nvSpPr>
        <p:spPr>
          <a:xfrm rot="2237932">
            <a:off x="-3785736" y="4488416"/>
            <a:ext cx="12296123" cy="7423784"/>
          </a:xfrm>
          <a:custGeom>
            <a:avLst/>
            <a:gdLst/>
            <a:ahLst/>
            <a:cxnLst/>
            <a:rect l="l" t="t" r="r" b="b"/>
            <a:pathLst>
              <a:path w="12296123" h="7423784" extrusionOk="0">
                <a:moveTo>
                  <a:pt x="0" y="0"/>
                </a:moveTo>
                <a:lnTo>
                  <a:pt x="12296124" y="0"/>
                </a:lnTo>
                <a:lnTo>
                  <a:pt x="12296124" y="7423785"/>
                </a:lnTo>
                <a:lnTo>
                  <a:pt x="0" y="7423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15"/>
          <p:cNvPicPr preferRelativeResize="0"/>
          <p:nvPr/>
        </p:nvPicPr>
        <p:blipFill rotWithShape="1">
          <a:blip r:embed="rId5">
            <a:alphaModFix/>
          </a:blip>
          <a:srcRect l="15703" r="15702"/>
          <a:stretch/>
        </p:blipFill>
        <p:spPr>
          <a:xfrm>
            <a:off x="1344798" y="3405127"/>
            <a:ext cx="5827207" cy="5663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4"/>
          <p:cNvGrpSpPr/>
          <p:nvPr/>
        </p:nvGrpSpPr>
        <p:grpSpPr>
          <a:xfrm rot="-2699999">
            <a:off x="6344450" y="-8175979"/>
            <a:ext cx="12976794" cy="22187952"/>
            <a:chOff x="0" y="-47625"/>
            <a:chExt cx="2816264" cy="4815298"/>
          </a:xfrm>
        </p:grpSpPr>
        <p:sp>
          <p:nvSpPr>
            <p:cNvPr id="139" name="Google Shape;139;p14"/>
            <p:cNvSpPr/>
            <p:nvPr/>
          </p:nvSpPr>
          <p:spPr>
            <a:xfrm>
              <a:off x="0" y="0"/>
              <a:ext cx="2816264" cy="4767673"/>
            </a:xfrm>
            <a:custGeom>
              <a:avLst/>
              <a:gdLst/>
              <a:ahLst/>
              <a:cxnLst/>
              <a:rect l="l" t="t" r="r" b="b"/>
              <a:pathLst>
                <a:path w="2816264" h="4767673" extrusionOk="0">
                  <a:moveTo>
                    <a:pt x="0" y="0"/>
                  </a:moveTo>
                  <a:lnTo>
                    <a:pt x="2816264" y="0"/>
                  </a:lnTo>
                  <a:lnTo>
                    <a:pt x="2816264" y="4767673"/>
                  </a:lnTo>
                  <a:lnTo>
                    <a:pt x="0" y="4767673"/>
                  </a:lnTo>
                  <a:close/>
                </a:path>
              </a:pathLst>
            </a:custGeom>
            <a:gradFill>
              <a:gsLst>
                <a:gs pos="0">
                  <a:srgbClr val="092AB9"/>
                </a:gs>
                <a:gs pos="50000">
                  <a:srgbClr val="6558FB"/>
                </a:gs>
                <a:gs pos="100000">
                  <a:srgbClr val="6558FB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40" name="Google Shape;140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650" tIns="61650" rIns="61650" bIns="6165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" name="Google Shape;141;p14"/>
          <p:cNvGrpSpPr/>
          <p:nvPr/>
        </p:nvGrpSpPr>
        <p:grpSpPr>
          <a:xfrm rot="-2699999">
            <a:off x="-516305" y="-3554925"/>
            <a:ext cx="12503396" cy="22610989"/>
            <a:chOff x="0" y="-47625"/>
            <a:chExt cx="2713526" cy="4907107"/>
          </a:xfrm>
        </p:grpSpPr>
        <p:sp>
          <p:nvSpPr>
            <p:cNvPr id="142" name="Google Shape;142;p14"/>
            <p:cNvSpPr/>
            <p:nvPr/>
          </p:nvSpPr>
          <p:spPr>
            <a:xfrm>
              <a:off x="0" y="0"/>
              <a:ext cx="2713526" cy="4859482"/>
            </a:xfrm>
            <a:custGeom>
              <a:avLst/>
              <a:gdLst/>
              <a:ahLst/>
              <a:cxnLst/>
              <a:rect l="l" t="t" r="r" b="b"/>
              <a:pathLst>
                <a:path w="2713526" h="4859482" extrusionOk="0">
                  <a:moveTo>
                    <a:pt x="0" y="0"/>
                  </a:moveTo>
                  <a:lnTo>
                    <a:pt x="2713526" y="0"/>
                  </a:lnTo>
                  <a:lnTo>
                    <a:pt x="2713526" y="4859482"/>
                  </a:lnTo>
                  <a:lnTo>
                    <a:pt x="0" y="4859482"/>
                  </a:lnTo>
                  <a:close/>
                </a:path>
              </a:pathLst>
            </a:custGeom>
            <a:gradFill>
              <a:gsLst>
                <a:gs pos="0">
                  <a:srgbClr val="092AB9"/>
                </a:gs>
                <a:gs pos="100000">
                  <a:srgbClr val="0920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143" name="Google Shape;143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650" tIns="61650" rIns="61650" bIns="6165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14"/>
          <p:cNvSpPr/>
          <p:nvPr/>
        </p:nvSpPr>
        <p:spPr>
          <a:xfrm rot="-2285632">
            <a:off x="12034394" y="-4032973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3" y="0"/>
                </a:lnTo>
                <a:lnTo>
                  <a:pt x="8728113" y="12454714"/>
                </a:lnTo>
                <a:lnTo>
                  <a:pt x="0" y="12454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pic>
        <p:nvPicPr>
          <p:cNvPr id="145" name="Google Shape;145;p14"/>
          <p:cNvPicPr preferRelativeResize="0"/>
          <p:nvPr/>
        </p:nvPicPr>
        <p:blipFill rotWithShape="1">
          <a:blip r:embed="rId4">
            <a:alphaModFix/>
          </a:blip>
          <a:srcRect l="3360" r="3359"/>
          <a:stretch/>
        </p:blipFill>
        <p:spPr>
          <a:xfrm>
            <a:off x="8666536" y="1833715"/>
            <a:ext cx="8730718" cy="623988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/>
          <p:nvPr/>
        </p:nvSpPr>
        <p:spPr>
          <a:xfrm>
            <a:off x="202939" y="1821879"/>
            <a:ext cx="8360645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8000" dirty="0">
                <a:solidFill>
                  <a:srgbClr val="00B050"/>
                </a:solidFill>
              </a:rPr>
              <a:t>Nhóm người dùng</a:t>
            </a:r>
            <a:endParaRPr sz="8000" dirty="0">
              <a:solidFill>
                <a:srgbClr val="00B050"/>
              </a:solidFill>
            </a:endParaRPr>
          </a:p>
        </p:txBody>
      </p:sp>
      <p:sp>
        <p:nvSpPr>
          <p:cNvPr id="147" name="Google Shape;147;p14"/>
          <p:cNvSpPr txBox="1"/>
          <p:nvPr/>
        </p:nvSpPr>
        <p:spPr>
          <a:xfrm>
            <a:off x="872798" y="3304077"/>
            <a:ext cx="817156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Hệ thống có ba nhóm người dùng chính: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53" name="Google Shape;153;p14"/>
          <p:cNvSpPr/>
          <p:nvPr/>
        </p:nvSpPr>
        <p:spPr>
          <a:xfrm rot="-7584144">
            <a:off x="-5378420" y="8191299"/>
            <a:ext cx="13630807" cy="8229600"/>
          </a:xfrm>
          <a:custGeom>
            <a:avLst/>
            <a:gdLst/>
            <a:ahLst/>
            <a:cxnLst/>
            <a:rect l="l" t="t" r="r" b="b"/>
            <a:pathLst>
              <a:path w="13630807" h="8229600" extrusionOk="0">
                <a:moveTo>
                  <a:pt x="0" y="0"/>
                </a:moveTo>
                <a:lnTo>
                  <a:pt x="13630807" y="0"/>
                </a:lnTo>
                <a:lnTo>
                  <a:pt x="1363080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 dirty="0"/>
          </a:p>
        </p:txBody>
      </p:sp>
      <p:grpSp>
        <p:nvGrpSpPr>
          <p:cNvPr id="154" name="Google Shape;154;p14"/>
          <p:cNvGrpSpPr/>
          <p:nvPr/>
        </p:nvGrpSpPr>
        <p:grpSpPr>
          <a:xfrm rot="5474817">
            <a:off x="12511192" y="1313012"/>
            <a:ext cx="1041406" cy="1041406"/>
            <a:chOff x="0" y="0"/>
            <a:chExt cx="812800" cy="812800"/>
          </a:xfrm>
        </p:grpSpPr>
        <p:sp>
          <p:nvSpPr>
            <p:cNvPr id="155" name="Google Shape;155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2CD9CB"/>
                </a:gs>
                <a:gs pos="50000">
                  <a:srgbClr val="2CD9CB"/>
                </a:gs>
                <a:gs pos="100000">
                  <a:srgbClr val="566FF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" tIns="7200" rIns="7200" bIns="72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F67A73-A7DC-C457-3EAB-154DD18277F9}"/>
              </a:ext>
            </a:extLst>
          </p:cNvPr>
          <p:cNvSpPr txBox="1"/>
          <p:nvPr/>
        </p:nvSpPr>
        <p:spPr>
          <a:xfrm>
            <a:off x="2631015" y="4083645"/>
            <a:ext cx="16123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bg1"/>
                </a:solidFill>
              </a:rPr>
              <a:t>Khách vãng lai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6714B-2A2A-E605-0820-8966794A2311}"/>
              </a:ext>
            </a:extLst>
          </p:cNvPr>
          <p:cNvSpPr txBox="1"/>
          <p:nvPr/>
        </p:nvSpPr>
        <p:spPr>
          <a:xfrm>
            <a:off x="2631015" y="4806260"/>
            <a:ext cx="16119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bg1"/>
                </a:solidFill>
              </a:rPr>
              <a:t>Khách hàng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FF33A-3356-1A7A-996C-C54F0188863D}"/>
              </a:ext>
            </a:extLst>
          </p:cNvPr>
          <p:cNvSpPr txBox="1"/>
          <p:nvPr/>
        </p:nvSpPr>
        <p:spPr>
          <a:xfrm>
            <a:off x="2631015" y="5554208"/>
            <a:ext cx="161199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bg1"/>
                </a:solidFill>
              </a:rPr>
              <a:t>Quản trị viên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92AB9"/>
            </a:gs>
            <a:gs pos="100000">
              <a:srgbClr val="0920DE"/>
            </a:gs>
          </a:gsLst>
          <a:lin ang="5400000" scaled="0"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 txBox="1"/>
          <p:nvPr/>
        </p:nvSpPr>
        <p:spPr>
          <a:xfrm>
            <a:off x="1308566" y="1276035"/>
            <a:ext cx="80271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vi-VN" sz="6000" dirty="0">
                <a:solidFill>
                  <a:srgbClr val="00B050"/>
                </a:solidFill>
              </a:rPr>
              <a:t>Chức năng khách hàng</a:t>
            </a:r>
            <a:endParaRPr sz="6000" dirty="0">
              <a:solidFill>
                <a:srgbClr val="00B050"/>
              </a:solidFill>
            </a:endParaRPr>
          </a:p>
        </p:txBody>
      </p:sp>
      <p:sp>
        <p:nvSpPr>
          <p:cNvPr id="194" name="Google Shape;194;p16"/>
          <p:cNvSpPr/>
          <p:nvPr/>
        </p:nvSpPr>
        <p:spPr>
          <a:xfrm rot="-7768016">
            <a:off x="12895244" y="-4697289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2" y="0"/>
                </a:lnTo>
                <a:lnTo>
                  <a:pt x="8728112" y="12454715"/>
                </a:lnTo>
                <a:lnTo>
                  <a:pt x="0" y="12454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195" name="Google Shape;195;p16"/>
          <p:cNvSpPr/>
          <p:nvPr/>
        </p:nvSpPr>
        <p:spPr>
          <a:xfrm rot="-7584144">
            <a:off x="-5070131" y="7592766"/>
            <a:ext cx="13630807" cy="8229600"/>
          </a:xfrm>
          <a:custGeom>
            <a:avLst/>
            <a:gdLst/>
            <a:ahLst/>
            <a:cxnLst/>
            <a:rect l="l" t="t" r="r" b="b"/>
            <a:pathLst>
              <a:path w="13630807" h="8229600" extrusionOk="0">
                <a:moveTo>
                  <a:pt x="0" y="0"/>
                </a:moveTo>
                <a:lnTo>
                  <a:pt x="13630807" y="0"/>
                </a:lnTo>
                <a:lnTo>
                  <a:pt x="1363080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96" name="Google Shape;196;p16"/>
          <p:cNvGrpSpPr/>
          <p:nvPr/>
        </p:nvGrpSpPr>
        <p:grpSpPr>
          <a:xfrm rot="5474817">
            <a:off x="453563" y="1536217"/>
            <a:ext cx="571317" cy="571317"/>
            <a:chOff x="0" y="0"/>
            <a:chExt cx="812800" cy="812800"/>
          </a:xfrm>
        </p:grpSpPr>
        <p:sp>
          <p:nvSpPr>
            <p:cNvPr id="197" name="Google Shape;197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2CD9CB"/>
                </a:gs>
                <a:gs pos="50000">
                  <a:srgbClr val="2CD9CB"/>
                </a:gs>
                <a:gs pos="100000">
                  <a:srgbClr val="566FF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" tIns="7200" rIns="7200" bIns="72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16"/>
          <p:cNvSpPr txBox="1"/>
          <p:nvPr/>
        </p:nvSpPr>
        <p:spPr>
          <a:xfrm>
            <a:off x="1306742" y="2549013"/>
            <a:ext cx="870741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Đăng ký, đăng nhập, tìm kiếm sản phẩm, đặt hàng trực tuyến và xem lại lịch sử đơn hàng cũng như hóa đơn và xuất hóa đơn.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0" name="Google Shape;200;p16"/>
          <p:cNvSpPr/>
          <p:nvPr/>
        </p:nvSpPr>
        <p:spPr>
          <a:xfrm>
            <a:off x="6625720" y="358573"/>
            <a:ext cx="14892640" cy="9928427"/>
          </a:xfrm>
          <a:custGeom>
            <a:avLst/>
            <a:gdLst/>
            <a:ahLst/>
            <a:cxnLst/>
            <a:rect l="l" t="t" r="r" b="b"/>
            <a:pathLst>
              <a:path w="14892640" h="9928427" extrusionOk="0">
                <a:moveTo>
                  <a:pt x="0" y="0"/>
                </a:moveTo>
                <a:lnTo>
                  <a:pt x="14892640" y="0"/>
                </a:lnTo>
                <a:lnTo>
                  <a:pt x="14892640" y="9928427"/>
                </a:lnTo>
                <a:lnTo>
                  <a:pt x="0" y="99284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 dirty="0"/>
          </a:p>
        </p:txBody>
      </p:sp>
      <p:sp>
        <p:nvSpPr>
          <p:cNvPr id="2" name="Google Shape;193;p16">
            <a:extLst>
              <a:ext uri="{FF2B5EF4-FFF2-40B4-BE49-F238E27FC236}">
                <a16:creationId xmlns:a16="http://schemas.microsoft.com/office/drawing/2014/main" id="{D73AB8D4-33C7-35E6-3860-93EAD58C72BC}"/>
              </a:ext>
            </a:extLst>
          </p:cNvPr>
          <p:cNvSpPr txBox="1"/>
          <p:nvPr/>
        </p:nvSpPr>
        <p:spPr>
          <a:xfrm>
            <a:off x="1308566" y="4252879"/>
            <a:ext cx="80271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vi-VN" sz="6000" dirty="0">
                <a:solidFill>
                  <a:srgbClr val="00B050"/>
                </a:solidFill>
              </a:rPr>
              <a:t>Chức năng quản trị</a:t>
            </a:r>
            <a:endParaRPr sz="6000" dirty="0">
              <a:solidFill>
                <a:srgbClr val="00B050"/>
              </a:solidFill>
            </a:endParaRPr>
          </a:p>
        </p:txBody>
      </p:sp>
      <p:grpSp>
        <p:nvGrpSpPr>
          <p:cNvPr id="3" name="Google Shape;196;p16">
            <a:extLst>
              <a:ext uri="{FF2B5EF4-FFF2-40B4-BE49-F238E27FC236}">
                <a16:creationId xmlns:a16="http://schemas.microsoft.com/office/drawing/2014/main" id="{B85B33AF-AA1B-DAAA-B3AB-D35D78462CFA}"/>
              </a:ext>
            </a:extLst>
          </p:cNvPr>
          <p:cNvGrpSpPr/>
          <p:nvPr/>
        </p:nvGrpSpPr>
        <p:grpSpPr>
          <a:xfrm rot="5474817">
            <a:off x="470295" y="4566034"/>
            <a:ext cx="571317" cy="571317"/>
            <a:chOff x="0" y="0"/>
            <a:chExt cx="812800" cy="812800"/>
          </a:xfrm>
        </p:grpSpPr>
        <p:sp>
          <p:nvSpPr>
            <p:cNvPr id="4" name="Google Shape;197;p16">
              <a:extLst>
                <a:ext uri="{FF2B5EF4-FFF2-40B4-BE49-F238E27FC236}">
                  <a16:creationId xmlns:a16="http://schemas.microsoft.com/office/drawing/2014/main" id="{781A9455-90DF-8120-BBC0-C0EEF9EB5DA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2CD9CB"/>
                </a:gs>
                <a:gs pos="50000">
                  <a:srgbClr val="2CD9CB"/>
                </a:gs>
                <a:gs pos="100000">
                  <a:srgbClr val="566FF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98;p16">
              <a:extLst>
                <a:ext uri="{FF2B5EF4-FFF2-40B4-BE49-F238E27FC236}">
                  <a16:creationId xmlns:a16="http://schemas.microsoft.com/office/drawing/2014/main" id="{279070BC-99F9-69ED-718E-67D8F2C9AF1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" tIns="7200" rIns="7200" bIns="72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199;p16">
            <a:extLst>
              <a:ext uri="{FF2B5EF4-FFF2-40B4-BE49-F238E27FC236}">
                <a16:creationId xmlns:a16="http://schemas.microsoft.com/office/drawing/2014/main" id="{D9862EFA-C1D1-E590-ADF7-25E6E0D152C9}"/>
              </a:ext>
            </a:extLst>
          </p:cNvPr>
          <p:cNvSpPr txBox="1"/>
          <p:nvPr/>
        </p:nvSpPr>
        <p:spPr>
          <a:xfrm>
            <a:off x="1306742" y="5422430"/>
            <a:ext cx="925310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Quản trị viên có toàn quyền quản lý hệ thống, bao gồm: quản lý sản phẩm, khách hàng, đơn hàng và thống kê.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>
          <a:extLst>
            <a:ext uri="{FF2B5EF4-FFF2-40B4-BE49-F238E27FC236}">
              <a16:creationId xmlns:a16="http://schemas.microsoft.com/office/drawing/2014/main" id="{4EB7DC00-4F7B-10FC-C297-BC52E8A44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">
            <a:extLst>
              <a:ext uri="{FF2B5EF4-FFF2-40B4-BE49-F238E27FC236}">
                <a16:creationId xmlns:a16="http://schemas.microsoft.com/office/drawing/2014/main" id="{C3550749-F8AC-DC9C-F71A-A12C1D954834}"/>
              </a:ext>
            </a:extLst>
          </p:cNvPr>
          <p:cNvSpPr txBox="1"/>
          <p:nvPr/>
        </p:nvSpPr>
        <p:spPr>
          <a:xfrm>
            <a:off x="5144965" y="405267"/>
            <a:ext cx="6833944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 err="1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Sơ</a:t>
            </a:r>
            <a:r>
              <a:rPr lang="en-US" sz="7500" dirty="0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 </a:t>
            </a:r>
            <a:r>
              <a:rPr lang="en-US" sz="7500" dirty="0" err="1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đồ</a:t>
            </a:r>
            <a:r>
              <a:rPr lang="en-US" sz="7500" dirty="0">
                <a:solidFill>
                  <a:srgbClr val="2CD9CB"/>
                </a:solidFill>
                <a:latin typeface="+mj-lt"/>
                <a:ea typeface="Russo One"/>
                <a:cs typeface="Russo One"/>
                <a:sym typeface="Russo One"/>
              </a:rPr>
              <a:t> use case</a:t>
            </a:r>
            <a:endParaRPr dirty="0">
              <a:latin typeface="+mj-lt"/>
            </a:endParaRPr>
          </a:p>
        </p:txBody>
      </p:sp>
      <p:sp>
        <p:nvSpPr>
          <p:cNvPr id="391" name="Google Shape;391;p23">
            <a:extLst>
              <a:ext uri="{FF2B5EF4-FFF2-40B4-BE49-F238E27FC236}">
                <a16:creationId xmlns:a16="http://schemas.microsoft.com/office/drawing/2014/main" id="{45BFA721-7E08-FB07-FE7D-F2E17C65C352}"/>
              </a:ext>
            </a:extLst>
          </p:cNvPr>
          <p:cNvSpPr/>
          <p:nvPr/>
        </p:nvSpPr>
        <p:spPr>
          <a:xfrm rot="-7768016">
            <a:off x="16360385" y="-6856787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3" y="0"/>
                </a:lnTo>
                <a:lnTo>
                  <a:pt x="8728113" y="12454715"/>
                </a:lnTo>
                <a:lnTo>
                  <a:pt x="0" y="12454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sp>
        <p:nvSpPr>
          <p:cNvPr id="392" name="Google Shape;392;p23">
            <a:extLst>
              <a:ext uri="{FF2B5EF4-FFF2-40B4-BE49-F238E27FC236}">
                <a16:creationId xmlns:a16="http://schemas.microsoft.com/office/drawing/2014/main" id="{0CBAAB1F-AB79-89D8-A21B-4462CA1C167D}"/>
              </a:ext>
            </a:extLst>
          </p:cNvPr>
          <p:cNvSpPr/>
          <p:nvPr/>
        </p:nvSpPr>
        <p:spPr>
          <a:xfrm rot="-7768016">
            <a:off x="-5972353" y="5567496"/>
            <a:ext cx="8728113" cy="12454715"/>
          </a:xfrm>
          <a:custGeom>
            <a:avLst/>
            <a:gdLst/>
            <a:ahLst/>
            <a:cxnLst/>
            <a:rect l="l" t="t" r="r" b="b"/>
            <a:pathLst>
              <a:path w="8728113" h="12454715" extrusionOk="0">
                <a:moveTo>
                  <a:pt x="0" y="0"/>
                </a:moveTo>
                <a:lnTo>
                  <a:pt x="8728112" y="0"/>
                </a:lnTo>
                <a:lnTo>
                  <a:pt x="8728112" y="12454714"/>
                </a:lnTo>
                <a:lnTo>
                  <a:pt x="0" y="12454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902" r="-10902"/>
            </a:stretch>
          </a:blip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2D264-61A4-6F5E-8231-5895D1B42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75" y="2418735"/>
            <a:ext cx="8516800" cy="589773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" name="Google Shape;199;p16">
            <a:extLst>
              <a:ext uri="{FF2B5EF4-FFF2-40B4-BE49-F238E27FC236}">
                <a16:creationId xmlns:a16="http://schemas.microsoft.com/office/drawing/2014/main" id="{5C14E8C7-3816-04C8-0523-5E626A2C014B}"/>
              </a:ext>
            </a:extLst>
          </p:cNvPr>
          <p:cNvSpPr txBox="1"/>
          <p:nvPr/>
        </p:nvSpPr>
        <p:spPr>
          <a:xfrm>
            <a:off x="8789329" y="4260816"/>
            <a:ext cx="870741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Phân quyền rõ ràng giữa các nhóm người dùng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199;p16">
            <a:extLst>
              <a:ext uri="{FF2B5EF4-FFF2-40B4-BE49-F238E27FC236}">
                <a16:creationId xmlns:a16="http://schemas.microsoft.com/office/drawing/2014/main" id="{A8C8D31C-A705-3804-B708-AA7C51E9F4B6}"/>
              </a:ext>
            </a:extLst>
          </p:cNvPr>
          <p:cNvSpPr txBox="1"/>
          <p:nvPr/>
        </p:nvSpPr>
        <p:spPr>
          <a:xfrm>
            <a:off x="9329864" y="5084731"/>
            <a:ext cx="870741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vi-VN" sz="3200" dirty="0">
                <a:solidFill>
                  <a:schemeClr val="bg1"/>
                </a:solidFill>
              </a:rPr>
              <a:t>Xác định các chức năng của hệ thống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Google Shape;199;p16">
            <a:extLst>
              <a:ext uri="{FF2B5EF4-FFF2-40B4-BE49-F238E27FC236}">
                <a16:creationId xmlns:a16="http://schemas.microsoft.com/office/drawing/2014/main" id="{C953B255-305F-65D5-273E-54980BAB9317}"/>
              </a:ext>
            </a:extLst>
          </p:cNvPr>
          <p:cNvSpPr txBox="1"/>
          <p:nvPr/>
        </p:nvSpPr>
        <p:spPr>
          <a:xfrm>
            <a:off x="9535558" y="6573575"/>
            <a:ext cx="6872748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vi-VN" sz="3200" dirty="0">
                <a:solidFill>
                  <a:schemeClr val="bg1"/>
                </a:solidFill>
              </a:rPr>
              <a:t>Nhằm đảm bảo tính bảo mật và đúng nghiệp vụ của hệ thống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68182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e Use of AI in Marketing">
  <a:themeElements>
    <a:clrScheme name="Office">
      <a:dk1>
        <a:srgbClr val="0920DE"/>
      </a:dk1>
      <a:lt1>
        <a:srgbClr val="FFFFFF"/>
      </a:lt1>
      <a:dk2>
        <a:srgbClr val="092AB9"/>
      </a:dk2>
      <a:lt2>
        <a:srgbClr val="2CD9CB"/>
      </a:lt2>
      <a:accent1>
        <a:srgbClr val="6558FB"/>
      </a:accent1>
      <a:accent2>
        <a:srgbClr val="8D90FC"/>
      </a:accent2>
      <a:accent3>
        <a:srgbClr val="DFEBF5"/>
      </a:accent3>
      <a:accent4>
        <a:srgbClr val="888888"/>
      </a:accent4>
      <a:accent5>
        <a:srgbClr val="2CD9CB"/>
      </a:accent5>
      <a:accent6>
        <a:srgbClr val="0920DE"/>
      </a:accent6>
      <a:hlink>
        <a:srgbClr val="6558FB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784</Words>
  <Application>Microsoft Office PowerPoint</Application>
  <PresentationFormat>Custom</PresentationFormat>
  <Paragraphs>86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Montserrat SemiBold</vt:lpstr>
      <vt:lpstr>Wingdings</vt:lpstr>
      <vt:lpstr>Montserrat</vt:lpstr>
      <vt:lpstr>Russo One</vt:lpstr>
      <vt:lpstr>Calibri</vt:lpstr>
      <vt:lpstr>The Use of AI in Marketing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Nguyen Nhat Truong</cp:lastModifiedBy>
  <cp:revision>7</cp:revision>
  <dcterms:modified xsi:type="dcterms:W3CDTF">2026-01-06T16:01:01Z</dcterms:modified>
</cp:coreProperties>
</file>